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1.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 id="2147483876" r:id="rId5"/>
    <p:sldMasterId id="2147483893" r:id="rId6"/>
    <p:sldMasterId id="2147483974" r:id="rId7"/>
    <p:sldMasterId id="2147484203" r:id="rId8"/>
    <p:sldMasterId id="2147484220" r:id="rId9"/>
    <p:sldMasterId id="2147484249" r:id="rId10"/>
    <p:sldMasterId id="2147484267" r:id="rId11"/>
    <p:sldMasterId id="2147484285" r:id="rId12"/>
    <p:sldMasterId id="2147484303" r:id="rId13"/>
    <p:sldMasterId id="2147484321" r:id="rId14"/>
    <p:sldMasterId id="2147484339" r:id="rId15"/>
  </p:sldMasterIdLst>
  <p:notesMasterIdLst>
    <p:notesMasterId r:id="rId35"/>
  </p:notesMasterIdLst>
  <p:sldIdLst>
    <p:sldId id="257" r:id="rId16"/>
    <p:sldId id="259" r:id="rId17"/>
    <p:sldId id="262" r:id="rId18"/>
    <p:sldId id="260" r:id="rId19"/>
    <p:sldId id="263" r:id="rId20"/>
    <p:sldId id="267" r:id="rId21"/>
    <p:sldId id="266" r:id="rId22"/>
    <p:sldId id="264" r:id="rId23"/>
    <p:sldId id="265" r:id="rId24"/>
    <p:sldId id="269" r:id="rId25"/>
    <p:sldId id="268" r:id="rId26"/>
    <p:sldId id="271" r:id="rId27"/>
    <p:sldId id="272" r:id="rId28"/>
    <p:sldId id="280" r:id="rId29"/>
    <p:sldId id="279" r:id="rId30"/>
    <p:sldId id="281" r:id="rId31"/>
    <p:sldId id="283" r:id="rId32"/>
    <p:sldId id="282" r:id="rId33"/>
    <p:sldId id="27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avan Lingam" initials="SL" lastIdx="1" clrIdx="0">
    <p:extLst>
      <p:ext uri="{19B8F6BF-5375-455C-9EA6-DF929625EA0E}">
        <p15:presenceInfo xmlns:p15="http://schemas.microsoft.com/office/powerpoint/2012/main" userId="f4e65da8150393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theme" Target="theme/theme1.xml"/><Relationship Id="rId21" Type="http://schemas.openxmlformats.org/officeDocument/2006/relationships/slide" Target="slides/slide6.xml"/><Relationship Id="rId34" Type="http://schemas.openxmlformats.org/officeDocument/2006/relationships/slide" Target="slides/slide1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6CC066-9BA3-48DC-AFE2-5CED3B0D66F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2320263B-6528-46AB-B932-C620755A4E18}">
      <dgm:prSet phldrT="[Text]"/>
      <dgm:spPr/>
      <dgm:t>
        <a:bodyPr/>
        <a:lstStyle/>
        <a:p>
          <a:r>
            <a:rPr lang="en-US" dirty="0"/>
            <a:t>Machine learning models</a:t>
          </a:r>
          <a:endParaRPr lang="en-IN" dirty="0"/>
        </a:p>
      </dgm:t>
    </dgm:pt>
    <dgm:pt modelId="{CD507E6E-99F9-4717-9463-3A8505903F7D}" type="parTrans" cxnId="{78210E64-8775-4DD2-AD43-7306AC9CB7D0}">
      <dgm:prSet/>
      <dgm:spPr/>
      <dgm:t>
        <a:bodyPr/>
        <a:lstStyle/>
        <a:p>
          <a:endParaRPr lang="en-IN"/>
        </a:p>
      </dgm:t>
    </dgm:pt>
    <dgm:pt modelId="{569F92C6-6FBA-4278-8269-5954ED4EDE8D}" type="sibTrans" cxnId="{78210E64-8775-4DD2-AD43-7306AC9CB7D0}">
      <dgm:prSet/>
      <dgm:spPr/>
      <dgm:t>
        <a:bodyPr/>
        <a:lstStyle/>
        <a:p>
          <a:endParaRPr lang="en-IN"/>
        </a:p>
      </dgm:t>
    </dgm:pt>
    <dgm:pt modelId="{D16EFEC6-5C8D-4AD7-900C-0ED3923F7F41}">
      <dgm:prSet phldrT="[Text]"/>
      <dgm:spPr/>
      <dgm:t>
        <a:bodyPr/>
        <a:lstStyle/>
        <a:p>
          <a:r>
            <a:rPr lang="en-US" dirty="0"/>
            <a:t>Logistic regression</a:t>
          </a:r>
          <a:endParaRPr lang="en-IN" dirty="0"/>
        </a:p>
      </dgm:t>
    </dgm:pt>
    <dgm:pt modelId="{DB48F306-ED45-4D4D-924E-A49240B25663}" type="parTrans" cxnId="{53A73020-42E7-4DFA-84AC-B6E47AB425BD}">
      <dgm:prSet/>
      <dgm:spPr/>
      <dgm:t>
        <a:bodyPr/>
        <a:lstStyle/>
        <a:p>
          <a:endParaRPr lang="en-IN"/>
        </a:p>
      </dgm:t>
    </dgm:pt>
    <dgm:pt modelId="{455C5953-55EB-432F-A965-E4FB87C26A38}" type="sibTrans" cxnId="{53A73020-42E7-4DFA-84AC-B6E47AB425BD}">
      <dgm:prSet/>
      <dgm:spPr/>
      <dgm:t>
        <a:bodyPr/>
        <a:lstStyle/>
        <a:p>
          <a:endParaRPr lang="en-IN"/>
        </a:p>
      </dgm:t>
    </dgm:pt>
    <dgm:pt modelId="{D7B588B2-B30F-4E3F-8276-BE8622C82DCA}">
      <dgm:prSet phldrT="[Text]"/>
      <dgm:spPr/>
      <dgm:t>
        <a:bodyPr/>
        <a:lstStyle/>
        <a:p>
          <a:r>
            <a:rPr lang="en-US" dirty="0"/>
            <a:t>K-nearest neighbor(KNN)</a:t>
          </a:r>
          <a:endParaRPr lang="en-IN" dirty="0"/>
        </a:p>
      </dgm:t>
    </dgm:pt>
    <dgm:pt modelId="{63B5F809-CBCB-4AF1-9846-19531B4205B4}" type="parTrans" cxnId="{8CBB9ED9-6DA9-4D6D-93BB-2A7F4AD4A1C2}">
      <dgm:prSet/>
      <dgm:spPr/>
      <dgm:t>
        <a:bodyPr/>
        <a:lstStyle/>
        <a:p>
          <a:endParaRPr lang="en-IN"/>
        </a:p>
      </dgm:t>
    </dgm:pt>
    <dgm:pt modelId="{15248C87-B394-45B3-AF3C-8D62007EBDCE}" type="sibTrans" cxnId="{8CBB9ED9-6DA9-4D6D-93BB-2A7F4AD4A1C2}">
      <dgm:prSet/>
      <dgm:spPr/>
      <dgm:t>
        <a:bodyPr/>
        <a:lstStyle/>
        <a:p>
          <a:endParaRPr lang="en-IN"/>
        </a:p>
      </dgm:t>
    </dgm:pt>
    <dgm:pt modelId="{3829CE77-C9D3-4CE7-8857-BB546C1FC599}" type="pres">
      <dgm:prSet presAssocID="{586CC066-9BA3-48DC-AFE2-5CED3B0D66F7}" presName="hierChild1" presStyleCnt="0">
        <dgm:presLayoutVars>
          <dgm:orgChart val="1"/>
          <dgm:chPref val="1"/>
          <dgm:dir/>
          <dgm:animOne val="branch"/>
          <dgm:animLvl val="lvl"/>
          <dgm:resizeHandles/>
        </dgm:presLayoutVars>
      </dgm:prSet>
      <dgm:spPr/>
    </dgm:pt>
    <dgm:pt modelId="{B08E73D8-71F7-427E-8386-D0E3191EB698}" type="pres">
      <dgm:prSet presAssocID="{2320263B-6528-46AB-B932-C620755A4E18}" presName="hierRoot1" presStyleCnt="0">
        <dgm:presLayoutVars>
          <dgm:hierBranch val="init"/>
        </dgm:presLayoutVars>
      </dgm:prSet>
      <dgm:spPr/>
    </dgm:pt>
    <dgm:pt modelId="{0752004B-67E2-4672-8471-98B962DCE33A}" type="pres">
      <dgm:prSet presAssocID="{2320263B-6528-46AB-B932-C620755A4E18}" presName="rootComposite1" presStyleCnt="0"/>
      <dgm:spPr/>
    </dgm:pt>
    <dgm:pt modelId="{E51E6C14-0DFF-4A48-9C7C-5265E3476C51}" type="pres">
      <dgm:prSet presAssocID="{2320263B-6528-46AB-B932-C620755A4E18}" presName="rootText1" presStyleLbl="node0" presStyleIdx="0" presStyleCnt="1">
        <dgm:presLayoutVars>
          <dgm:chPref val="3"/>
        </dgm:presLayoutVars>
      </dgm:prSet>
      <dgm:spPr/>
    </dgm:pt>
    <dgm:pt modelId="{04F4AFEA-8DDF-44C8-B714-1C506699DA56}" type="pres">
      <dgm:prSet presAssocID="{2320263B-6528-46AB-B932-C620755A4E18}" presName="rootConnector1" presStyleLbl="node1" presStyleIdx="0" presStyleCnt="0"/>
      <dgm:spPr/>
    </dgm:pt>
    <dgm:pt modelId="{CB7E8935-4D7B-4022-8EAA-CB752EE204D1}" type="pres">
      <dgm:prSet presAssocID="{2320263B-6528-46AB-B932-C620755A4E18}" presName="hierChild2" presStyleCnt="0"/>
      <dgm:spPr/>
    </dgm:pt>
    <dgm:pt modelId="{A2A9D858-74FA-4366-9F5D-266F4EDDF5EE}" type="pres">
      <dgm:prSet presAssocID="{DB48F306-ED45-4D4D-924E-A49240B25663}" presName="Name37" presStyleLbl="parChTrans1D2" presStyleIdx="0" presStyleCnt="2"/>
      <dgm:spPr/>
    </dgm:pt>
    <dgm:pt modelId="{6040B148-7BEB-427A-A243-7FA908E2A30B}" type="pres">
      <dgm:prSet presAssocID="{D16EFEC6-5C8D-4AD7-900C-0ED3923F7F41}" presName="hierRoot2" presStyleCnt="0">
        <dgm:presLayoutVars>
          <dgm:hierBranch val="init"/>
        </dgm:presLayoutVars>
      </dgm:prSet>
      <dgm:spPr/>
    </dgm:pt>
    <dgm:pt modelId="{7F7ABB22-0B11-4DB2-A2A8-E5C1452608E8}" type="pres">
      <dgm:prSet presAssocID="{D16EFEC6-5C8D-4AD7-900C-0ED3923F7F41}" presName="rootComposite" presStyleCnt="0"/>
      <dgm:spPr/>
    </dgm:pt>
    <dgm:pt modelId="{9B64CDCE-1311-45F5-B939-3BE1F1DCAB71}" type="pres">
      <dgm:prSet presAssocID="{D16EFEC6-5C8D-4AD7-900C-0ED3923F7F41}" presName="rootText" presStyleLbl="node2" presStyleIdx="0" presStyleCnt="2">
        <dgm:presLayoutVars>
          <dgm:chPref val="3"/>
        </dgm:presLayoutVars>
      </dgm:prSet>
      <dgm:spPr/>
    </dgm:pt>
    <dgm:pt modelId="{2DEAE48E-A2D5-413F-8E75-08909FF38F53}" type="pres">
      <dgm:prSet presAssocID="{D16EFEC6-5C8D-4AD7-900C-0ED3923F7F41}" presName="rootConnector" presStyleLbl="node2" presStyleIdx="0" presStyleCnt="2"/>
      <dgm:spPr/>
    </dgm:pt>
    <dgm:pt modelId="{A8C9DE27-8303-43EA-9C10-B3B1BDA9682C}" type="pres">
      <dgm:prSet presAssocID="{D16EFEC6-5C8D-4AD7-900C-0ED3923F7F41}" presName="hierChild4" presStyleCnt="0"/>
      <dgm:spPr/>
    </dgm:pt>
    <dgm:pt modelId="{BF392878-5291-46FD-8B12-486ED3922EEC}" type="pres">
      <dgm:prSet presAssocID="{D16EFEC6-5C8D-4AD7-900C-0ED3923F7F41}" presName="hierChild5" presStyleCnt="0"/>
      <dgm:spPr/>
    </dgm:pt>
    <dgm:pt modelId="{763661A3-7D96-403C-8AAE-E65845356388}" type="pres">
      <dgm:prSet presAssocID="{63B5F809-CBCB-4AF1-9846-19531B4205B4}" presName="Name37" presStyleLbl="parChTrans1D2" presStyleIdx="1" presStyleCnt="2"/>
      <dgm:spPr/>
    </dgm:pt>
    <dgm:pt modelId="{A93BAD37-EB0B-42B3-B70C-CCD66DF8C6C0}" type="pres">
      <dgm:prSet presAssocID="{D7B588B2-B30F-4E3F-8276-BE8622C82DCA}" presName="hierRoot2" presStyleCnt="0">
        <dgm:presLayoutVars>
          <dgm:hierBranch val="init"/>
        </dgm:presLayoutVars>
      </dgm:prSet>
      <dgm:spPr/>
    </dgm:pt>
    <dgm:pt modelId="{8A70C99E-B720-42AC-94E7-AC78FAC43648}" type="pres">
      <dgm:prSet presAssocID="{D7B588B2-B30F-4E3F-8276-BE8622C82DCA}" presName="rootComposite" presStyleCnt="0"/>
      <dgm:spPr/>
    </dgm:pt>
    <dgm:pt modelId="{D42779C1-6FC0-4727-9C61-D3487A5FFAF5}" type="pres">
      <dgm:prSet presAssocID="{D7B588B2-B30F-4E3F-8276-BE8622C82DCA}" presName="rootText" presStyleLbl="node2" presStyleIdx="1" presStyleCnt="2">
        <dgm:presLayoutVars>
          <dgm:chPref val="3"/>
        </dgm:presLayoutVars>
      </dgm:prSet>
      <dgm:spPr/>
    </dgm:pt>
    <dgm:pt modelId="{2C899A3B-DD76-466D-A605-A8BAD5DA7C28}" type="pres">
      <dgm:prSet presAssocID="{D7B588B2-B30F-4E3F-8276-BE8622C82DCA}" presName="rootConnector" presStyleLbl="node2" presStyleIdx="1" presStyleCnt="2"/>
      <dgm:spPr/>
    </dgm:pt>
    <dgm:pt modelId="{911E27AF-1AF3-470F-AA5C-5CF1770E41C1}" type="pres">
      <dgm:prSet presAssocID="{D7B588B2-B30F-4E3F-8276-BE8622C82DCA}" presName="hierChild4" presStyleCnt="0"/>
      <dgm:spPr/>
    </dgm:pt>
    <dgm:pt modelId="{547E363A-B4BE-42F7-A4ED-9E71640F2C1C}" type="pres">
      <dgm:prSet presAssocID="{D7B588B2-B30F-4E3F-8276-BE8622C82DCA}" presName="hierChild5" presStyleCnt="0"/>
      <dgm:spPr/>
    </dgm:pt>
    <dgm:pt modelId="{1C758239-551D-4E27-A2A3-9315F686092B}" type="pres">
      <dgm:prSet presAssocID="{2320263B-6528-46AB-B932-C620755A4E18}" presName="hierChild3" presStyleCnt="0"/>
      <dgm:spPr/>
    </dgm:pt>
  </dgm:ptLst>
  <dgm:cxnLst>
    <dgm:cxn modelId="{9A2D9E11-B909-4F5E-9846-BEFE4CF60BA1}" type="presOf" srcId="{586CC066-9BA3-48DC-AFE2-5CED3B0D66F7}" destId="{3829CE77-C9D3-4CE7-8857-BB546C1FC599}" srcOrd="0" destOrd="0" presId="urn:microsoft.com/office/officeart/2005/8/layout/orgChart1"/>
    <dgm:cxn modelId="{53A73020-42E7-4DFA-84AC-B6E47AB425BD}" srcId="{2320263B-6528-46AB-B932-C620755A4E18}" destId="{D16EFEC6-5C8D-4AD7-900C-0ED3923F7F41}" srcOrd="0" destOrd="0" parTransId="{DB48F306-ED45-4D4D-924E-A49240B25663}" sibTransId="{455C5953-55EB-432F-A965-E4FB87C26A38}"/>
    <dgm:cxn modelId="{E5BEA53C-120B-4787-B3BF-9B0F6196BBF9}" type="presOf" srcId="{DB48F306-ED45-4D4D-924E-A49240B25663}" destId="{A2A9D858-74FA-4366-9F5D-266F4EDDF5EE}" srcOrd="0" destOrd="0" presId="urn:microsoft.com/office/officeart/2005/8/layout/orgChart1"/>
    <dgm:cxn modelId="{506FFD43-E20F-4BB0-A6B2-4DB81C84ED26}" type="presOf" srcId="{D16EFEC6-5C8D-4AD7-900C-0ED3923F7F41}" destId="{9B64CDCE-1311-45F5-B939-3BE1F1DCAB71}" srcOrd="0" destOrd="0" presId="urn:microsoft.com/office/officeart/2005/8/layout/orgChart1"/>
    <dgm:cxn modelId="{78210E64-8775-4DD2-AD43-7306AC9CB7D0}" srcId="{586CC066-9BA3-48DC-AFE2-5CED3B0D66F7}" destId="{2320263B-6528-46AB-B932-C620755A4E18}" srcOrd="0" destOrd="0" parTransId="{CD507E6E-99F9-4717-9463-3A8505903F7D}" sibTransId="{569F92C6-6FBA-4278-8269-5954ED4EDE8D}"/>
    <dgm:cxn modelId="{F081EF4A-A7FF-41B4-8F5F-D1CC68F2B5BA}" type="presOf" srcId="{63B5F809-CBCB-4AF1-9846-19531B4205B4}" destId="{763661A3-7D96-403C-8AAE-E65845356388}" srcOrd="0" destOrd="0" presId="urn:microsoft.com/office/officeart/2005/8/layout/orgChart1"/>
    <dgm:cxn modelId="{FD92BB91-B05A-4D8F-B353-A0B4204CC547}" type="presOf" srcId="{D7B588B2-B30F-4E3F-8276-BE8622C82DCA}" destId="{2C899A3B-DD76-466D-A605-A8BAD5DA7C28}" srcOrd="1" destOrd="0" presId="urn:microsoft.com/office/officeart/2005/8/layout/orgChart1"/>
    <dgm:cxn modelId="{2B1C469C-D244-4530-97CE-2F2C5846182D}" type="presOf" srcId="{2320263B-6528-46AB-B932-C620755A4E18}" destId="{E51E6C14-0DFF-4A48-9C7C-5265E3476C51}" srcOrd="0" destOrd="0" presId="urn:microsoft.com/office/officeart/2005/8/layout/orgChart1"/>
    <dgm:cxn modelId="{7A5E65B0-D555-4E20-94F8-267A47421D8A}" type="presOf" srcId="{D16EFEC6-5C8D-4AD7-900C-0ED3923F7F41}" destId="{2DEAE48E-A2D5-413F-8E75-08909FF38F53}" srcOrd="1" destOrd="0" presId="urn:microsoft.com/office/officeart/2005/8/layout/orgChart1"/>
    <dgm:cxn modelId="{635414BC-B1BB-426B-AD0C-3B8CD5B3835C}" type="presOf" srcId="{D7B588B2-B30F-4E3F-8276-BE8622C82DCA}" destId="{D42779C1-6FC0-4727-9C61-D3487A5FFAF5}" srcOrd="0" destOrd="0" presId="urn:microsoft.com/office/officeart/2005/8/layout/orgChart1"/>
    <dgm:cxn modelId="{8CBB9ED9-6DA9-4D6D-93BB-2A7F4AD4A1C2}" srcId="{2320263B-6528-46AB-B932-C620755A4E18}" destId="{D7B588B2-B30F-4E3F-8276-BE8622C82DCA}" srcOrd="1" destOrd="0" parTransId="{63B5F809-CBCB-4AF1-9846-19531B4205B4}" sibTransId="{15248C87-B394-45B3-AF3C-8D62007EBDCE}"/>
    <dgm:cxn modelId="{7D2425E3-914B-4D59-BF00-9E6113CC0D6B}" type="presOf" srcId="{2320263B-6528-46AB-B932-C620755A4E18}" destId="{04F4AFEA-8DDF-44C8-B714-1C506699DA56}" srcOrd="1" destOrd="0" presId="urn:microsoft.com/office/officeart/2005/8/layout/orgChart1"/>
    <dgm:cxn modelId="{A382DEA0-3A88-48D8-BBA1-ECC1887167A4}" type="presParOf" srcId="{3829CE77-C9D3-4CE7-8857-BB546C1FC599}" destId="{B08E73D8-71F7-427E-8386-D0E3191EB698}" srcOrd="0" destOrd="0" presId="urn:microsoft.com/office/officeart/2005/8/layout/orgChart1"/>
    <dgm:cxn modelId="{A5825833-BBAD-438C-B8B9-89BAD986505A}" type="presParOf" srcId="{B08E73D8-71F7-427E-8386-D0E3191EB698}" destId="{0752004B-67E2-4672-8471-98B962DCE33A}" srcOrd="0" destOrd="0" presId="urn:microsoft.com/office/officeart/2005/8/layout/orgChart1"/>
    <dgm:cxn modelId="{D82DDF9B-C088-4240-B517-03BA6E38330F}" type="presParOf" srcId="{0752004B-67E2-4672-8471-98B962DCE33A}" destId="{E51E6C14-0DFF-4A48-9C7C-5265E3476C51}" srcOrd="0" destOrd="0" presId="urn:microsoft.com/office/officeart/2005/8/layout/orgChart1"/>
    <dgm:cxn modelId="{80532028-5214-4349-885E-E00094048933}" type="presParOf" srcId="{0752004B-67E2-4672-8471-98B962DCE33A}" destId="{04F4AFEA-8DDF-44C8-B714-1C506699DA56}" srcOrd="1" destOrd="0" presId="urn:microsoft.com/office/officeart/2005/8/layout/orgChart1"/>
    <dgm:cxn modelId="{661FC90D-224F-4A26-9693-BC4CFE44C270}" type="presParOf" srcId="{B08E73D8-71F7-427E-8386-D0E3191EB698}" destId="{CB7E8935-4D7B-4022-8EAA-CB752EE204D1}" srcOrd="1" destOrd="0" presId="urn:microsoft.com/office/officeart/2005/8/layout/orgChart1"/>
    <dgm:cxn modelId="{9143B69C-80BA-4271-8BBE-CF57BCDD1687}" type="presParOf" srcId="{CB7E8935-4D7B-4022-8EAA-CB752EE204D1}" destId="{A2A9D858-74FA-4366-9F5D-266F4EDDF5EE}" srcOrd="0" destOrd="0" presId="urn:microsoft.com/office/officeart/2005/8/layout/orgChart1"/>
    <dgm:cxn modelId="{E96BD6DF-DDAE-4530-A9B3-47AE65689026}" type="presParOf" srcId="{CB7E8935-4D7B-4022-8EAA-CB752EE204D1}" destId="{6040B148-7BEB-427A-A243-7FA908E2A30B}" srcOrd="1" destOrd="0" presId="urn:microsoft.com/office/officeart/2005/8/layout/orgChart1"/>
    <dgm:cxn modelId="{98E033A3-5450-41D6-8AFF-96683A83C1AE}" type="presParOf" srcId="{6040B148-7BEB-427A-A243-7FA908E2A30B}" destId="{7F7ABB22-0B11-4DB2-A2A8-E5C1452608E8}" srcOrd="0" destOrd="0" presId="urn:microsoft.com/office/officeart/2005/8/layout/orgChart1"/>
    <dgm:cxn modelId="{C895AC4B-47B7-4E35-8B08-58D87E94769C}" type="presParOf" srcId="{7F7ABB22-0B11-4DB2-A2A8-E5C1452608E8}" destId="{9B64CDCE-1311-45F5-B939-3BE1F1DCAB71}" srcOrd="0" destOrd="0" presId="urn:microsoft.com/office/officeart/2005/8/layout/orgChart1"/>
    <dgm:cxn modelId="{98E0A9AE-02F7-4CC4-996C-F2050075B7F4}" type="presParOf" srcId="{7F7ABB22-0B11-4DB2-A2A8-E5C1452608E8}" destId="{2DEAE48E-A2D5-413F-8E75-08909FF38F53}" srcOrd="1" destOrd="0" presId="urn:microsoft.com/office/officeart/2005/8/layout/orgChart1"/>
    <dgm:cxn modelId="{3D5563BC-8602-4099-89F3-E78122491924}" type="presParOf" srcId="{6040B148-7BEB-427A-A243-7FA908E2A30B}" destId="{A8C9DE27-8303-43EA-9C10-B3B1BDA9682C}" srcOrd="1" destOrd="0" presId="urn:microsoft.com/office/officeart/2005/8/layout/orgChart1"/>
    <dgm:cxn modelId="{9B921FB7-B6DE-4FED-AE3D-E284491E8AC8}" type="presParOf" srcId="{6040B148-7BEB-427A-A243-7FA908E2A30B}" destId="{BF392878-5291-46FD-8B12-486ED3922EEC}" srcOrd="2" destOrd="0" presId="urn:microsoft.com/office/officeart/2005/8/layout/orgChart1"/>
    <dgm:cxn modelId="{7C73884A-6940-48B7-BCA1-BFCE99A42C3E}" type="presParOf" srcId="{CB7E8935-4D7B-4022-8EAA-CB752EE204D1}" destId="{763661A3-7D96-403C-8AAE-E65845356388}" srcOrd="2" destOrd="0" presId="urn:microsoft.com/office/officeart/2005/8/layout/orgChart1"/>
    <dgm:cxn modelId="{F58CABA2-6A5B-4FBA-8666-396F8E7E49A0}" type="presParOf" srcId="{CB7E8935-4D7B-4022-8EAA-CB752EE204D1}" destId="{A93BAD37-EB0B-42B3-B70C-CCD66DF8C6C0}" srcOrd="3" destOrd="0" presId="urn:microsoft.com/office/officeart/2005/8/layout/orgChart1"/>
    <dgm:cxn modelId="{CA9CBDFF-8882-4CE7-BBC2-7B5552C3ADD5}" type="presParOf" srcId="{A93BAD37-EB0B-42B3-B70C-CCD66DF8C6C0}" destId="{8A70C99E-B720-42AC-94E7-AC78FAC43648}" srcOrd="0" destOrd="0" presId="urn:microsoft.com/office/officeart/2005/8/layout/orgChart1"/>
    <dgm:cxn modelId="{1CAE2288-7648-400B-BA9E-22A6E2225F6C}" type="presParOf" srcId="{8A70C99E-B720-42AC-94E7-AC78FAC43648}" destId="{D42779C1-6FC0-4727-9C61-D3487A5FFAF5}" srcOrd="0" destOrd="0" presId="urn:microsoft.com/office/officeart/2005/8/layout/orgChart1"/>
    <dgm:cxn modelId="{AFC10FD5-B05A-4A74-9EC1-852B23629274}" type="presParOf" srcId="{8A70C99E-B720-42AC-94E7-AC78FAC43648}" destId="{2C899A3B-DD76-466D-A605-A8BAD5DA7C28}" srcOrd="1" destOrd="0" presId="urn:microsoft.com/office/officeart/2005/8/layout/orgChart1"/>
    <dgm:cxn modelId="{A59C8413-3181-44D3-9D2D-7C7536D80D5D}" type="presParOf" srcId="{A93BAD37-EB0B-42B3-B70C-CCD66DF8C6C0}" destId="{911E27AF-1AF3-470F-AA5C-5CF1770E41C1}" srcOrd="1" destOrd="0" presId="urn:microsoft.com/office/officeart/2005/8/layout/orgChart1"/>
    <dgm:cxn modelId="{3A689FB5-FE1A-4779-8F86-192F56D66C12}" type="presParOf" srcId="{A93BAD37-EB0B-42B3-B70C-CCD66DF8C6C0}" destId="{547E363A-B4BE-42F7-A4ED-9E71640F2C1C}" srcOrd="2" destOrd="0" presId="urn:microsoft.com/office/officeart/2005/8/layout/orgChart1"/>
    <dgm:cxn modelId="{FF1FD417-5EE1-4B4D-AF3B-AB18BA2297FE}" type="presParOf" srcId="{B08E73D8-71F7-427E-8386-D0E3191EB698}" destId="{1C758239-551D-4E27-A2A3-9315F68609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661A3-7D96-403C-8AAE-E65845356388}">
      <dsp:nvSpPr>
        <dsp:cNvPr id="0" name=""/>
        <dsp:cNvSpPr/>
      </dsp:nvSpPr>
      <dsp:spPr>
        <a:xfrm>
          <a:off x="2147864" y="943895"/>
          <a:ext cx="1140515" cy="395881"/>
        </a:xfrm>
        <a:custGeom>
          <a:avLst/>
          <a:gdLst/>
          <a:ahLst/>
          <a:cxnLst/>
          <a:rect l="0" t="0" r="0" b="0"/>
          <a:pathLst>
            <a:path>
              <a:moveTo>
                <a:pt x="0" y="0"/>
              </a:moveTo>
              <a:lnTo>
                <a:pt x="0" y="197940"/>
              </a:lnTo>
              <a:lnTo>
                <a:pt x="1140515" y="197940"/>
              </a:lnTo>
              <a:lnTo>
                <a:pt x="1140515" y="39588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A9D858-74FA-4366-9F5D-266F4EDDF5EE}">
      <dsp:nvSpPr>
        <dsp:cNvPr id="0" name=""/>
        <dsp:cNvSpPr/>
      </dsp:nvSpPr>
      <dsp:spPr>
        <a:xfrm>
          <a:off x="1007348" y="943895"/>
          <a:ext cx="1140515" cy="395881"/>
        </a:xfrm>
        <a:custGeom>
          <a:avLst/>
          <a:gdLst/>
          <a:ahLst/>
          <a:cxnLst/>
          <a:rect l="0" t="0" r="0" b="0"/>
          <a:pathLst>
            <a:path>
              <a:moveTo>
                <a:pt x="1140515" y="0"/>
              </a:moveTo>
              <a:lnTo>
                <a:pt x="1140515" y="197940"/>
              </a:lnTo>
              <a:lnTo>
                <a:pt x="0" y="197940"/>
              </a:lnTo>
              <a:lnTo>
                <a:pt x="0" y="39588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1E6C14-0DFF-4A48-9C7C-5265E3476C51}">
      <dsp:nvSpPr>
        <dsp:cNvPr id="0" name=""/>
        <dsp:cNvSpPr/>
      </dsp:nvSpPr>
      <dsp:spPr>
        <a:xfrm>
          <a:off x="1205289" y="1320"/>
          <a:ext cx="1885149" cy="94257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Machine learning models</a:t>
          </a:r>
          <a:endParaRPr lang="en-IN" sz="2000" kern="1200" dirty="0"/>
        </a:p>
      </dsp:txBody>
      <dsp:txXfrm>
        <a:off x="1205289" y="1320"/>
        <a:ext cx="1885149" cy="942574"/>
      </dsp:txXfrm>
    </dsp:sp>
    <dsp:sp modelId="{9B64CDCE-1311-45F5-B939-3BE1F1DCAB71}">
      <dsp:nvSpPr>
        <dsp:cNvPr id="0" name=""/>
        <dsp:cNvSpPr/>
      </dsp:nvSpPr>
      <dsp:spPr>
        <a:xfrm>
          <a:off x="64774" y="1339776"/>
          <a:ext cx="1885149" cy="94257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Logistic regression</a:t>
          </a:r>
          <a:endParaRPr lang="en-IN" sz="2000" kern="1200" dirty="0"/>
        </a:p>
      </dsp:txBody>
      <dsp:txXfrm>
        <a:off x="64774" y="1339776"/>
        <a:ext cx="1885149" cy="942574"/>
      </dsp:txXfrm>
    </dsp:sp>
    <dsp:sp modelId="{D42779C1-6FC0-4727-9C61-D3487A5FFAF5}">
      <dsp:nvSpPr>
        <dsp:cNvPr id="0" name=""/>
        <dsp:cNvSpPr/>
      </dsp:nvSpPr>
      <dsp:spPr>
        <a:xfrm>
          <a:off x="2345805" y="1339776"/>
          <a:ext cx="1885149" cy="94257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K-nearest neighbor(KNN)</a:t>
          </a:r>
          <a:endParaRPr lang="en-IN" sz="2000" kern="1200" dirty="0"/>
        </a:p>
      </dsp:txBody>
      <dsp:txXfrm>
        <a:off x="2345805" y="1339776"/>
        <a:ext cx="1885149" cy="94257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62AEE-0C37-4079-8F66-41F81951ED64}" type="datetimeFigureOut">
              <a:rPr lang="en-IN" smtClean="0"/>
              <a:t>05-11-2023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7601B-306F-40E0-A05D-FE75221B3F1F}" type="slidenum">
              <a:rPr lang="en-IN" smtClean="0"/>
              <a:t>‹#›</a:t>
            </a:fld>
            <a:endParaRPr lang="en-IN"/>
          </a:p>
        </p:txBody>
      </p:sp>
    </p:spTree>
    <p:extLst>
      <p:ext uri="{BB962C8B-B14F-4D97-AF65-F5344CB8AC3E}">
        <p14:creationId xmlns:p14="http://schemas.microsoft.com/office/powerpoint/2010/main" val="3069949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11/5/2023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99402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79084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8686705"/>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1755970"/>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9798789"/>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5862962"/>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981152"/>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282267"/>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0683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4877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11/5/2023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06046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2042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60763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2134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09648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071310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250106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550292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98616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38645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80526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2551675"/>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3161709"/>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9137165"/>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6582268"/>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7460631"/>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4473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14741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22357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8786886"/>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447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57028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3591349"/>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720629"/>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740135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98763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2549833"/>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719619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6414377"/>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3080034"/>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27605765"/>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39215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64158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817619"/>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0180151"/>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6480317"/>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1120126"/>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08138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0269252"/>
      </p:ext>
    </p:extLst>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14288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4589180"/>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2035558"/>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7852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603911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625735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7657142"/>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19166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8224136"/>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5769200"/>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3299389"/>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7905789"/>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0703938"/>
      </p:ext>
    </p:extLst>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4581168"/>
      </p:ext>
    </p:extLst>
  </p:cSld>
  <p:clrMapOvr>
    <a:masterClrMapping/>
  </p:clrMapOvr>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84332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03773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6955241"/>
      </p:ext>
    </p:extLst>
  </p:cSld>
  <p:clrMapOvr>
    <a:masterClrMapping/>
  </p:clrMapOvr>
  <p:hf sldNum="0"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62345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16327"/>
      </p:ext>
    </p:extLst>
  </p:cSld>
  <p:clrMapOvr>
    <a:masterClrMapping/>
  </p:clrMapOvr>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373984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0162135"/>
      </p:ext>
    </p:extLst>
  </p:cSld>
  <p:clrMapOvr>
    <a:masterClrMapping/>
  </p:clrMapOvr>
  <p:hf sldNum="0"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3458069"/>
      </p:ext>
    </p:extLst>
  </p:cSld>
  <p:clrMapOvr>
    <a:masterClrMapping/>
  </p:clrMapOvr>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914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22217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388890"/>
      </p:ext>
    </p:extLst>
  </p:cSld>
  <p:clrMapOvr>
    <a:masterClrMapping/>
  </p:clrMapOvr>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353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76326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6318415"/>
      </p:ext>
    </p:extLst>
  </p:cSld>
  <p:clrMapOvr>
    <a:masterClrMapping/>
  </p:clrMapOvr>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7703992"/>
      </p:ext>
    </p:extLst>
  </p:cSld>
  <p:clrMapOvr>
    <a:masterClrMapping/>
  </p:clrMapOvr>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52879753"/>
      </p:ext>
    </p:extLst>
  </p:cSld>
  <p:clrMapOvr>
    <a:masterClrMapping/>
  </p:clrMapOvr>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2665903"/>
      </p:ext>
    </p:extLst>
  </p:cSld>
  <p:clrMapOvr>
    <a:masterClrMapping/>
  </p:clrMapOvr>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8145961"/>
      </p:ext>
    </p:extLst>
  </p:cSld>
  <p:clrMapOvr>
    <a:masterClrMapping/>
  </p:clrMapOvr>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9955631"/>
      </p:ext>
    </p:extLst>
  </p:cSld>
  <p:clrMapOvr>
    <a:masterClrMapping/>
  </p:clrMapOvr>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6113130"/>
      </p:ext>
    </p:extLst>
  </p:cSld>
  <p:clrMapOvr>
    <a:masterClrMapping/>
  </p:clrMapOvr>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4657298"/>
      </p:ext>
    </p:extLst>
  </p:cSld>
  <p:clrMapOvr>
    <a:masterClrMapping/>
  </p:clrMapOvr>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877282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28016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253930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965367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42902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760376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686211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870789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3522532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809543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6830696"/>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4988682"/>
      </p:ext>
    </p:extLst>
  </p:cSld>
  <p:clrMapOvr>
    <a:masterClrMapping/>
  </p:clrMapOvr>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734755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549387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1765462"/>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7273977"/>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7143556"/>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46347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263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1031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223588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8841152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276168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441496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724220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51956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27979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5422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407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62076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5270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16567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88307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62518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42873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4040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4486185"/>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1085555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08267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1334835"/>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9193198"/>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3400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76924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11069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5231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1340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01354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00392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4220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81460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169249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87291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940007"/>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1727661"/>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62964486"/>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0202186"/>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28622879"/>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5198686"/>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466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76186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75126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45257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03084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2994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78013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21252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17232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855485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073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8151584"/>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97297672"/>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9896744"/>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73485109"/>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277197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02218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41398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31335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47620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7197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43549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48356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59772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03432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29486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209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351202"/>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73517145"/>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5303729"/>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086800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1957494"/>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69406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53578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184DA70-C731-4C70-880D-CCD4705E623C}" type="datetime1">
              <a:rPr lang="en-US" smtClean="0"/>
              <a:t>11/5/2023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57156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56219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38128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79357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62329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03326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457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theme" Target="../theme/theme10.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image" Target="../media/image8.png"/><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theme" Target="../theme/theme11.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19" Type="http://schemas.openxmlformats.org/officeDocument/2006/relationships/image" Target="../media/image8.png"/><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theme" Target="../theme/theme12.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4.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theme" Target="../theme/theme6.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theme" Target="../theme/theme7.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4.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image" Target="../media/image3.png"/><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theme" Target="../theme/theme8.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theme" Target="../theme/theme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image" Target="../media/image8.png"/><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22106719"/>
      </p:ext>
    </p:extLst>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 id="2147484315" r:id="rId12"/>
    <p:sldLayoutId id="2147484316" r:id="rId13"/>
    <p:sldLayoutId id="2147484317" r:id="rId14"/>
    <p:sldLayoutId id="2147484318" r:id="rId15"/>
    <p:sldLayoutId id="2147484319" r:id="rId16"/>
    <p:sldLayoutId id="2147484320"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3362376"/>
      </p:ext>
    </p:extLst>
  </p:cSld>
  <p:clrMap bg1="dk1" tx1="lt1" bg2="dk2"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28020623"/>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998245988"/>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5105186"/>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37754105"/>
      </p:ext>
    </p:extLst>
  </p:cSld>
  <p:clrMap bg1="dk1" tx1="lt1" bg2="dk2"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151924522"/>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185606"/>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 id="2147484232" r:id="rId12"/>
    <p:sldLayoutId id="2147484233" r:id="rId13"/>
    <p:sldLayoutId id="2147484234" r:id="rId14"/>
    <p:sldLayoutId id="2147484235" r:id="rId15"/>
    <p:sldLayoutId id="2147484236"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17144107"/>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90393842"/>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2D6E202-B606-4609-B914-27C9371A1F6D}" type="datetime1">
              <a:rPr lang="en-US" smtClean="0"/>
              <a:t>11/5/2023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606827984"/>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90">
          <a:fgClr>
            <a:schemeClr val="bg1"/>
          </a:fgClr>
          <a:bgClr>
            <a:srgbClr val="0070C0"/>
          </a:bgClr>
        </a:patt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427754" y="639097"/>
            <a:ext cx="6253317" cy="3686015"/>
          </a:xfrm>
          <a:solidFill>
            <a:schemeClr val="accent1">
              <a:lumMod val="40000"/>
              <a:lumOff val="60000"/>
            </a:schemeClr>
          </a:solidFill>
          <a:ln>
            <a:solidFill>
              <a:schemeClr val="bg1"/>
            </a:solidFill>
          </a:ln>
          <a:effectLst>
            <a:reflection endPos="0" dist="50800" dir="5400000" sy="-100000" algn="bl" rotWithShape="0"/>
          </a:effectLst>
          <a:scene3d>
            <a:camera prst="orthographicFront"/>
            <a:lightRig rig="threePt" dir="t"/>
          </a:scene3d>
          <a:sp3d contourW="12700">
            <a:contourClr>
              <a:srgbClr val="FF0000"/>
            </a:contourClr>
          </a:sp3d>
        </p:spPr>
        <p:txBody>
          <a:bodyPr>
            <a:normAutofit/>
          </a:bodyPr>
          <a:lstStyle/>
          <a:p>
            <a:r>
              <a:rPr lang="en-IN" sz="8000" dirty="0">
                <a:solidFill>
                  <a:srgbClr val="002060"/>
                </a:solidFill>
                <a:latin typeface="Algerian" panose="04020705040A02060702" pitchFamily="82" charset="0"/>
              </a:rPr>
              <a:t>Netflix Stock price prediction</a:t>
            </a:r>
            <a:endParaRPr lang="en-US" sz="8000" dirty="0">
              <a:solidFill>
                <a:srgbClr val="002060"/>
              </a:solidFill>
              <a:latin typeface="Algerian" panose="04020705040A02060702" pitchFamily="82"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 By Sravan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5134383"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oogle Shape;4103;p48">
            <a:extLst>
              <a:ext uri="{FF2B5EF4-FFF2-40B4-BE49-F238E27FC236}">
                <a16:creationId xmlns:a16="http://schemas.microsoft.com/office/drawing/2014/main" id="{4CB4956E-4C81-3E44-551A-BD56D4EDB12C}"/>
              </a:ext>
            </a:extLst>
          </p:cNvPr>
          <p:cNvGrpSpPr/>
          <p:nvPr/>
        </p:nvGrpSpPr>
        <p:grpSpPr>
          <a:xfrm>
            <a:off x="7449953" y="1944303"/>
            <a:ext cx="4394605" cy="3740269"/>
            <a:chOff x="2270525" y="117216"/>
            <a:chExt cx="4650765" cy="4762722"/>
          </a:xfrm>
        </p:grpSpPr>
        <p:sp>
          <p:nvSpPr>
            <p:cNvPr id="3" name="Google Shape;4104;p48">
              <a:extLst>
                <a:ext uri="{FF2B5EF4-FFF2-40B4-BE49-F238E27FC236}">
                  <a16:creationId xmlns:a16="http://schemas.microsoft.com/office/drawing/2014/main" id="{EDAF9360-5117-7B70-6350-E94C94643DB5}"/>
                </a:ext>
              </a:extLst>
            </p:cNvPr>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 name="Google Shape;4105;p48">
              <a:extLst>
                <a:ext uri="{FF2B5EF4-FFF2-40B4-BE49-F238E27FC236}">
                  <a16:creationId xmlns:a16="http://schemas.microsoft.com/office/drawing/2014/main" id="{294284AD-CC20-231D-2A46-9D3F69FDACC7}"/>
                </a:ext>
              </a:extLst>
            </p:cNvPr>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4106;p48">
              <a:extLst>
                <a:ext uri="{FF2B5EF4-FFF2-40B4-BE49-F238E27FC236}">
                  <a16:creationId xmlns:a16="http://schemas.microsoft.com/office/drawing/2014/main" id="{A8AF6195-60BC-ADE8-6BA5-D52D06A9759F}"/>
                </a:ext>
              </a:extLst>
            </p:cNvPr>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4107;p48">
              <a:extLst>
                <a:ext uri="{FF2B5EF4-FFF2-40B4-BE49-F238E27FC236}">
                  <a16:creationId xmlns:a16="http://schemas.microsoft.com/office/drawing/2014/main" id="{5804473E-DCB8-C470-87C0-D886D0FF918D}"/>
                </a:ext>
              </a:extLst>
            </p:cNvPr>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4108;p48">
              <a:extLst>
                <a:ext uri="{FF2B5EF4-FFF2-40B4-BE49-F238E27FC236}">
                  <a16:creationId xmlns:a16="http://schemas.microsoft.com/office/drawing/2014/main" id="{B0EEED5F-1512-78A5-7B92-ED04F5B58965}"/>
                </a:ext>
              </a:extLst>
            </p:cNvPr>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 name="Google Shape;4109;p48">
              <a:extLst>
                <a:ext uri="{FF2B5EF4-FFF2-40B4-BE49-F238E27FC236}">
                  <a16:creationId xmlns:a16="http://schemas.microsoft.com/office/drawing/2014/main" id="{16D181C8-BF57-AC77-0D22-6121C5D6CF4F}"/>
                </a:ext>
              </a:extLst>
            </p:cNvPr>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 name="Google Shape;4110;p48">
              <a:extLst>
                <a:ext uri="{FF2B5EF4-FFF2-40B4-BE49-F238E27FC236}">
                  <a16:creationId xmlns:a16="http://schemas.microsoft.com/office/drawing/2014/main" id="{6F9F214E-256D-32E7-412F-3CD3B50FD823}"/>
                </a:ext>
              </a:extLst>
            </p:cNvPr>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 name="Google Shape;4111;p48">
              <a:extLst>
                <a:ext uri="{FF2B5EF4-FFF2-40B4-BE49-F238E27FC236}">
                  <a16:creationId xmlns:a16="http://schemas.microsoft.com/office/drawing/2014/main" id="{B682DF8A-E35C-34F6-FB94-ECB18993BD82}"/>
                </a:ext>
              </a:extLst>
            </p:cNvPr>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4112;p48">
              <a:extLst>
                <a:ext uri="{FF2B5EF4-FFF2-40B4-BE49-F238E27FC236}">
                  <a16:creationId xmlns:a16="http://schemas.microsoft.com/office/drawing/2014/main" id="{CB4B92B4-0A97-1B52-988E-12544ECDDFC6}"/>
                </a:ext>
              </a:extLst>
            </p:cNvPr>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4113;p48">
              <a:extLst>
                <a:ext uri="{FF2B5EF4-FFF2-40B4-BE49-F238E27FC236}">
                  <a16:creationId xmlns:a16="http://schemas.microsoft.com/office/drawing/2014/main" id="{3FAFE811-2AFC-92BD-CBC6-088733FB9847}"/>
                </a:ext>
              </a:extLst>
            </p:cNvPr>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4114;p48">
              <a:extLst>
                <a:ext uri="{FF2B5EF4-FFF2-40B4-BE49-F238E27FC236}">
                  <a16:creationId xmlns:a16="http://schemas.microsoft.com/office/drawing/2014/main" id="{33C9C390-24F2-ADBE-9186-057507D27169}"/>
                </a:ext>
              </a:extLst>
            </p:cNvPr>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4115;p48">
              <a:extLst>
                <a:ext uri="{FF2B5EF4-FFF2-40B4-BE49-F238E27FC236}">
                  <a16:creationId xmlns:a16="http://schemas.microsoft.com/office/drawing/2014/main" id="{AB7B7E23-478F-BBCA-0234-70783DD31351}"/>
                </a:ext>
              </a:extLst>
            </p:cNvPr>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4116;p48">
              <a:extLst>
                <a:ext uri="{FF2B5EF4-FFF2-40B4-BE49-F238E27FC236}">
                  <a16:creationId xmlns:a16="http://schemas.microsoft.com/office/drawing/2014/main" id="{846F0C1F-A718-1E01-3C9D-4E3A81991A7C}"/>
                </a:ext>
              </a:extLst>
            </p:cNvPr>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4117;p48">
              <a:extLst>
                <a:ext uri="{FF2B5EF4-FFF2-40B4-BE49-F238E27FC236}">
                  <a16:creationId xmlns:a16="http://schemas.microsoft.com/office/drawing/2014/main" id="{C0158DBE-7DE9-8641-34D3-D9F44F39A354}"/>
                </a:ext>
              </a:extLst>
            </p:cNvPr>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 name="Google Shape;4118;p48">
              <a:extLst>
                <a:ext uri="{FF2B5EF4-FFF2-40B4-BE49-F238E27FC236}">
                  <a16:creationId xmlns:a16="http://schemas.microsoft.com/office/drawing/2014/main" id="{DA449B57-9372-FC05-E6C9-4DF94ECB971F}"/>
                </a:ext>
              </a:extLst>
            </p:cNvPr>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 name="Google Shape;4119;p48">
              <a:extLst>
                <a:ext uri="{FF2B5EF4-FFF2-40B4-BE49-F238E27FC236}">
                  <a16:creationId xmlns:a16="http://schemas.microsoft.com/office/drawing/2014/main" id="{7D082062-7B12-79CD-4D66-6987BBB17F2D}"/>
                </a:ext>
              </a:extLst>
            </p:cNvPr>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4120;p48">
              <a:extLst>
                <a:ext uri="{FF2B5EF4-FFF2-40B4-BE49-F238E27FC236}">
                  <a16:creationId xmlns:a16="http://schemas.microsoft.com/office/drawing/2014/main" id="{F3C01747-4908-6866-8572-DD8DEC043549}"/>
                </a:ext>
              </a:extLst>
            </p:cNvPr>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4121;p48">
              <a:extLst>
                <a:ext uri="{FF2B5EF4-FFF2-40B4-BE49-F238E27FC236}">
                  <a16:creationId xmlns:a16="http://schemas.microsoft.com/office/drawing/2014/main" id="{448F2AD6-656E-0E85-A494-DB5B8D26E0F2}"/>
                </a:ext>
              </a:extLst>
            </p:cNvPr>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4122;p48">
              <a:extLst>
                <a:ext uri="{FF2B5EF4-FFF2-40B4-BE49-F238E27FC236}">
                  <a16:creationId xmlns:a16="http://schemas.microsoft.com/office/drawing/2014/main" id="{5B409CE9-A704-5236-8F45-2E1952DEF209}"/>
                </a:ext>
              </a:extLst>
            </p:cNvPr>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4123;p48">
              <a:extLst>
                <a:ext uri="{FF2B5EF4-FFF2-40B4-BE49-F238E27FC236}">
                  <a16:creationId xmlns:a16="http://schemas.microsoft.com/office/drawing/2014/main" id="{6E969995-BD9A-E1AF-6E7E-D01B46F74789}"/>
                </a:ext>
              </a:extLst>
            </p:cNvPr>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4124;p48">
              <a:extLst>
                <a:ext uri="{FF2B5EF4-FFF2-40B4-BE49-F238E27FC236}">
                  <a16:creationId xmlns:a16="http://schemas.microsoft.com/office/drawing/2014/main" id="{8FB6E67C-790B-BB9D-F662-BB6377082043}"/>
                </a:ext>
              </a:extLst>
            </p:cNvPr>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4" name="Google Shape;4125;p48">
              <a:extLst>
                <a:ext uri="{FF2B5EF4-FFF2-40B4-BE49-F238E27FC236}">
                  <a16:creationId xmlns:a16="http://schemas.microsoft.com/office/drawing/2014/main" id="{4143036D-3BFB-1204-3E0B-122CA9C11057}"/>
                </a:ext>
              </a:extLst>
            </p:cNvPr>
            <p:cNvGrpSpPr/>
            <p:nvPr/>
          </p:nvGrpSpPr>
          <p:grpSpPr>
            <a:xfrm>
              <a:off x="4031993" y="117216"/>
              <a:ext cx="2889297" cy="3901793"/>
              <a:chOff x="5533368" y="1047716"/>
              <a:chExt cx="2889297" cy="3901793"/>
            </a:xfrm>
          </p:grpSpPr>
          <p:sp>
            <p:nvSpPr>
              <p:cNvPr id="68" name="Google Shape;4126;p48">
                <a:extLst>
                  <a:ext uri="{FF2B5EF4-FFF2-40B4-BE49-F238E27FC236}">
                    <a16:creationId xmlns:a16="http://schemas.microsoft.com/office/drawing/2014/main" id="{90BA35ED-77E8-8C0D-3EE3-57D770235985}"/>
                  </a:ext>
                </a:extLst>
              </p:cNvPr>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4127;p48">
                <a:extLst>
                  <a:ext uri="{FF2B5EF4-FFF2-40B4-BE49-F238E27FC236}">
                    <a16:creationId xmlns:a16="http://schemas.microsoft.com/office/drawing/2014/main" id="{7E65C026-C752-733C-AB65-14508D186A2B}"/>
                  </a:ext>
                </a:extLst>
              </p:cNvPr>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4128;p48">
                <a:extLst>
                  <a:ext uri="{FF2B5EF4-FFF2-40B4-BE49-F238E27FC236}">
                    <a16:creationId xmlns:a16="http://schemas.microsoft.com/office/drawing/2014/main" id="{C324FA7E-0286-8E63-8582-2A9905C9FE0B}"/>
                  </a:ext>
                </a:extLst>
              </p:cNvPr>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4129;p48">
                <a:extLst>
                  <a:ext uri="{FF2B5EF4-FFF2-40B4-BE49-F238E27FC236}">
                    <a16:creationId xmlns:a16="http://schemas.microsoft.com/office/drawing/2014/main" id="{93B339DB-0461-C822-735D-1B6E1A779C0F}"/>
                  </a:ext>
                </a:extLst>
              </p:cNvPr>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4130;p48">
                <a:extLst>
                  <a:ext uri="{FF2B5EF4-FFF2-40B4-BE49-F238E27FC236}">
                    <a16:creationId xmlns:a16="http://schemas.microsoft.com/office/drawing/2014/main" id="{73BA1222-277B-8D0D-AAA5-114AC8D3146B}"/>
                  </a:ext>
                </a:extLst>
              </p:cNvPr>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4131;p48">
                <a:extLst>
                  <a:ext uri="{FF2B5EF4-FFF2-40B4-BE49-F238E27FC236}">
                    <a16:creationId xmlns:a16="http://schemas.microsoft.com/office/drawing/2014/main" id="{1B97A497-FA9C-6F29-1495-EF141B2BFDA8}"/>
                  </a:ext>
                </a:extLst>
              </p:cNvPr>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4132;p48">
                <a:extLst>
                  <a:ext uri="{FF2B5EF4-FFF2-40B4-BE49-F238E27FC236}">
                    <a16:creationId xmlns:a16="http://schemas.microsoft.com/office/drawing/2014/main" id="{7786E4FA-373E-4B59-59B6-31B76A33BBF4}"/>
                  </a:ext>
                </a:extLst>
              </p:cNvPr>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4133;p48">
                <a:extLst>
                  <a:ext uri="{FF2B5EF4-FFF2-40B4-BE49-F238E27FC236}">
                    <a16:creationId xmlns:a16="http://schemas.microsoft.com/office/drawing/2014/main" id="{BF32A6C9-F7E6-F48F-CD00-A9502A6B9D15}"/>
                  </a:ext>
                </a:extLst>
              </p:cNvPr>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4134;p48">
                <a:extLst>
                  <a:ext uri="{FF2B5EF4-FFF2-40B4-BE49-F238E27FC236}">
                    <a16:creationId xmlns:a16="http://schemas.microsoft.com/office/drawing/2014/main" id="{F246352F-307C-1E02-0D3D-494054E8A1DE}"/>
                  </a:ext>
                </a:extLst>
              </p:cNvPr>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4135;p48">
                <a:extLst>
                  <a:ext uri="{FF2B5EF4-FFF2-40B4-BE49-F238E27FC236}">
                    <a16:creationId xmlns:a16="http://schemas.microsoft.com/office/drawing/2014/main" id="{EBAA4DB8-A5BA-ABBA-B020-4821588D66D0}"/>
                  </a:ext>
                </a:extLst>
              </p:cNvPr>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4136;p48">
                <a:extLst>
                  <a:ext uri="{FF2B5EF4-FFF2-40B4-BE49-F238E27FC236}">
                    <a16:creationId xmlns:a16="http://schemas.microsoft.com/office/drawing/2014/main" id="{69851E88-3B91-76CB-10D4-4715AF54D861}"/>
                  </a:ext>
                </a:extLst>
              </p:cNvPr>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4137;p48">
                <a:extLst>
                  <a:ext uri="{FF2B5EF4-FFF2-40B4-BE49-F238E27FC236}">
                    <a16:creationId xmlns:a16="http://schemas.microsoft.com/office/drawing/2014/main" id="{BD518542-E803-B1AA-E434-45190A4FE365}"/>
                  </a:ext>
                </a:extLst>
              </p:cNvPr>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4138;p48">
                <a:extLst>
                  <a:ext uri="{FF2B5EF4-FFF2-40B4-BE49-F238E27FC236}">
                    <a16:creationId xmlns:a16="http://schemas.microsoft.com/office/drawing/2014/main" id="{0C2865E9-A82D-8D98-C58B-49BE4B7FA1E6}"/>
                  </a:ext>
                </a:extLst>
              </p:cNvPr>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4139;p48">
                <a:extLst>
                  <a:ext uri="{FF2B5EF4-FFF2-40B4-BE49-F238E27FC236}">
                    <a16:creationId xmlns:a16="http://schemas.microsoft.com/office/drawing/2014/main" id="{86CAAEEA-D26F-F5BF-FDF9-B9134B3D7536}"/>
                  </a:ext>
                </a:extLst>
              </p:cNvPr>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4140;p48">
                <a:extLst>
                  <a:ext uri="{FF2B5EF4-FFF2-40B4-BE49-F238E27FC236}">
                    <a16:creationId xmlns:a16="http://schemas.microsoft.com/office/drawing/2014/main" id="{173E8350-AADF-6924-F10C-DEC0F8F08273}"/>
                  </a:ext>
                </a:extLst>
              </p:cNvPr>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4141;p48">
                <a:extLst>
                  <a:ext uri="{FF2B5EF4-FFF2-40B4-BE49-F238E27FC236}">
                    <a16:creationId xmlns:a16="http://schemas.microsoft.com/office/drawing/2014/main" id="{9AFB8983-0516-C129-83ED-227D17FECE80}"/>
                  </a:ext>
                </a:extLst>
              </p:cNvPr>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4142;p48">
                <a:extLst>
                  <a:ext uri="{FF2B5EF4-FFF2-40B4-BE49-F238E27FC236}">
                    <a16:creationId xmlns:a16="http://schemas.microsoft.com/office/drawing/2014/main" id="{9239EBF3-7FEB-B89D-D1E6-6031BD8FA5BB}"/>
                  </a:ext>
                </a:extLst>
              </p:cNvPr>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4143;p48">
                <a:extLst>
                  <a:ext uri="{FF2B5EF4-FFF2-40B4-BE49-F238E27FC236}">
                    <a16:creationId xmlns:a16="http://schemas.microsoft.com/office/drawing/2014/main" id="{AC6B2C01-ACCC-780B-B80C-E66DF5BE4CCC}"/>
                  </a:ext>
                </a:extLst>
              </p:cNvPr>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4144;p48">
                <a:extLst>
                  <a:ext uri="{FF2B5EF4-FFF2-40B4-BE49-F238E27FC236}">
                    <a16:creationId xmlns:a16="http://schemas.microsoft.com/office/drawing/2014/main" id="{4F0C92BE-DB37-B5E4-3D1D-576272CBCB9F}"/>
                  </a:ext>
                </a:extLst>
              </p:cNvPr>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4145;p48">
                <a:extLst>
                  <a:ext uri="{FF2B5EF4-FFF2-40B4-BE49-F238E27FC236}">
                    <a16:creationId xmlns:a16="http://schemas.microsoft.com/office/drawing/2014/main" id="{BB2BDD31-D3A1-611C-D601-A2A39FF7B40B}"/>
                  </a:ext>
                </a:extLst>
              </p:cNvPr>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4146;p48">
                <a:extLst>
                  <a:ext uri="{FF2B5EF4-FFF2-40B4-BE49-F238E27FC236}">
                    <a16:creationId xmlns:a16="http://schemas.microsoft.com/office/drawing/2014/main" id="{DF7C53DA-9F17-0ED0-8176-02E9D1EED8DE}"/>
                  </a:ext>
                </a:extLst>
              </p:cNvPr>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4147;p48">
                <a:extLst>
                  <a:ext uri="{FF2B5EF4-FFF2-40B4-BE49-F238E27FC236}">
                    <a16:creationId xmlns:a16="http://schemas.microsoft.com/office/drawing/2014/main" id="{EFA70081-F707-B1AD-DA3D-F98F015E7225}"/>
                  </a:ext>
                </a:extLst>
              </p:cNvPr>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4148;p48">
                <a:extLst>
                  <a:ext uri="{FF2B5EF4-FFF2-40B4-BE49-F238E27FC236}">
                    <a16:creationId xmlns:a16="http://schemas.microsoft.com/office/drawing/2014/main" id="{34CFC124-99FD-614C-4637-63F7A13554A2}"/>
                  </a:ext>
                </a:extLst>
              </p:cNvPr>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4149;p48">
                <a:extLst>
                  <a:ext uri="{FF2B5EF4-FFF2-40B4-BE49-F238E27FC236}">
                    <a16:creationId xmlns:a16="http://schemas.microsoft.com/office/drawing/2014/main" id="{9C937382-0AA6-7AC1-A771-CF68691BA7EB}"/>
                  </a:ext>
                </a:extLst>
              </p:cNvPr>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4150;p48">
                <a:extLst>
                  <a:ext uri="{FF2B5EF4-FFF2-40B4-BE49-F238E27FC236}">
                    <a16:creationId xmlns:a16="http://schemas.microsoft.com/office/drawing/2014/main" id="{7A70EC97-FA7D-2F44-82DE-7AE986F9A1A3}"/>
                  </a:ext>
                </a:extLst>
              </p:cNvPr>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4151;p48">
                <a:extLst>
                  <a:ext uri="{FF2B5EF4-FFF2-40B4-BE49-F238E27FC236}">
                    <a16:creationId xmlns:a16="http://schemas.microsoft.com/office/drawing/2014/main" id="{F50C3106-F9F8-F375-393B-9EC23C70A7AE}"/>
                  </a:ext>
                </a:extLst>
              </p:cNvPr>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4152;p48">
                <a:extLst>
                  <a:ext uri="{FF2B5EF4-FFF2-40B4-BE49-F238E27FC236}">
                    <a16:creationId xmlns:a16="http://schemas.microsoft.com/office/drawing/2014/main" id="{7CAC14D1-8F6E-762E-A14B-416B13FF04F4}"/>
                  </a:ext>
                </a:extLst>
              </p:cNvPr>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4153;p48">
                <a:extLst>
                  <a:ext uri="{FF2B5EF4-FFF2-40B4-BE49-F238E27FC236}">
                    <a16:creationId xmlns:a16="http://schemas.microsoft.com/office/drawing/2014/main" id="{B207B8C7-C150-57A2-35C4-02AF126BEEE6}"/>
                  </a:ext>
                </a:extLst>
              </p:cNvPr>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4154;p48">
                <a:extLst>
                  <a:ext uri="{FF2B5EF4-FFF2-40B4-BE49-F238E27FC236}">
                    <a16:creationId xmlns:a16="http://schemas.microsoft.com/office/drawing/2014/main" id="{01C6CAE7-F89B-DBE9-09C9-FDCD64B59DFE}"/>
                  </a:ext>
                </a:extLst>
              </p:cNvPr>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4155;p48">
                <a:extLst>
                  <a:ext uri="{FF2B5EF4-FFF2-40B4-BE49-F238E27FC236}">
                    <a16:creationId xmlns:a16="http://schemas.microsoft.com/office/drawing/2014/main" id="{391BD761-7065-2AEC-549A-A23252418429}"/>
                  </a:ext>
                </a:extLst>
              </p:cNvPr>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4156;p48">
                <a:extLst>
                  <a:ext uri="{FF2B5EF4-FFF2-40B4-BE49-F238E27FC236}">
                    <a16:creationId xmlns:a16="http://schemas.microsoft.com/office/drawing/2014/main" id="{B4EDBB02-B5C5-75A5-F4D5-8A83FBA2747F}"/>
                  </a:ext>
                </a:extLst>
              </p:cNvPr>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4157;p48">
                <a:extLst>
                  <a:ext uri="{FF2B5EF4-FFF2-40B4-BE49-F238E27FC236}">
                    <a16:creationId xmlns:a16="http://schemas.microsoft.com/office/drawing/2014/main" id="{F30560A9-7FC5-FB51-91A2-5B88BCCE2D29}"/>
                  </a:ext>
                </a:extLst>
              </p:cNvPr>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4158;p48">
                <a:extLst>
                  <a:ext uri="{FF2B5EF4-FFF2-40B4-BE49-F238E27FC236}">
                    <a16:creationId xmlns:a16="http://schemas.microsoft.com/office/drawing/2014/main" id="{62F16081-79A0-83BE-A9B2-90DE20B89101}"/>
                  </a:ext>
                </a:extLst>
              </p:cNvPr>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4159;p48">
                <a:extLst>
                  <a:ext uri="{FF2B5EF4-FFF2-40B4-BE49-F238E27FC236}">
                    <a16:creationId xmlns:a16="http://schemas.microsoft.com/office/drawing/2014/main" id="{16E0A4F3-194E-4CD3-D1A5-C469B366CC45}"/>
                  </a:ext>
                </a:extLst>
              </p:cNvPr>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4160;p48">
                <a:extLst>
                  <a:ext uri="{FF2B5EF4-FFF2-40B4-BE49-F238E27FC236}">
                    <a16:creationId xmlns:a16="http://schemas.microsoft.com/office/drawing/2014/main" id="{98E5B3D4-69FD-EB56-6665-F3012CA929F6}"/>
                  </a:ext>
                </a:extLst>
              </p:cNvPr>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4161;p48">
                <a:extLst>
                  <a:ext uri="{FF2B5EF4-FFF2-40B4-BE49-F238E27FC236}">
                    <a16:creationId xmlns:a16="http://schemas.microsoft.com/office/drawing/2014/main" id="{1908F223-7CDF-3F34-C71D-85085321F343}"/>
                  </a:ext>
                </a:extLst>
              </p:cNvPr>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4162;p48">
                <a:extLst>
                  <a:ext uri="{FF2B5EF4-FFF2-40B4-BE49-F238E27FC236}">
                    <a16:creationId xmlns:a16="http://schemas.microsoft.com/office/drawing/2014/main" id="{6F84C305-4164-4364-61F5-EAAEC8A4DBDA}"/>
                  </a:ext>
                </a:extLst>
              </p:cNvPr>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4163;p48">
                <a:extLst>
                  <a:ext uri="{FF2B5EF4-FFF2-40B4-BE49-F238E27FC236}">
                    <a16:creationId xmlns:a16="http://schemas.microsoft.com/office/drawing/2014/main" id="{B2AEC7E9-266D-59AC-A6C0-6F92B456F7B9}"/>
                  </a:ext>
                </a:extLst>
              </p:cNvPr>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4164;p48">
                <a:extLst>
                  <a:ext uri="{FF2B5EF4-FFF2-40B4-BE49-F238E27FC236}">
                    <a16:creationId xmlns:a16="http://schemas.microsoft.com/office/drawing/2014/main" id="{3C29A113-9483-1621-B7B7-0FC8744216DF}"/>
                  </a:ext>
                </a:extLst>
              </p:cNvPr>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4165;p48">
                <a:extLst>
                  <a:ext uri="{FF2B5EF4-FFF2-40B4-BE49-F238E27FC236}">
                    <a16:creationId xmlns:a16="http://schemas.microsoft.com/office/drawing/2014/main" id="{E6BBB6FF-758B-A337-E138-B56050628C50}"/>
                  </a:ext>
                </a:extLst>
              </p:cNvPr>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5" name="Google Shape;4166;p48">
              <a:extLst>
                <a:ext uri="{FF2B5EF4-FFF2-40B4-BE49-F238E27FC236}">
                  <a16:creationId xmlns:a16="http://schemas.microsoft.com/office/drawing/2014/main" id="{BCF13DA2-27CC-FD38-D39D-3DC09F26BCBA}"/>
                </a:ext>
              </a:extLst>
            </p:cNvPr>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4167;p48">
              <a:extLst>
                <a:ext uri="{FF2B5EF4-FFF2-40B4-BE49-F238E27FC236}">
                  <a16:creationId xmlns:a16="http://schemas.microsoft.com/office/drawing/2014/main" id="{8DB41CDD-A662-BC3D-7BA8-8C652B67868C}"/>
                </a:ext>
              </a:extLst>
            </p:cNvPr>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4168;p48">
              <a:extLst>
                <a:ext uri="{FF2B5EF4-FFF2-40B4-BE49-F238E27FC236}">
                  <a16:creationId xmlns:a16="http://schemas.microsoft.com/office/drawing/2014/main" id="{95E63AE9-97EF-6C6C-E7B9-342B94B9FB1B}"/>
                </a:ext>
              </a:extLst>
            </p:cNvPr>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4169;p48">
              <a:extLst>
                <a:ext uri="{FF2B5EF4-FFF2-40B4-BE49-F238E27FC236}">
                  <a16:creationId xmlns:a16="http://schemas.microsoft.com/office/drawing/2014/main" id="{2998D068-31EC-972E-7213-B1342911EE61}"/>
                </a:ext>
              </a:extLst>
            </p:cNvPr>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4170;p48">
              <a:extLst>
                <a:ext uri="{FF2B5EF4-FFF2-40B4-BE49-F238E27FC236}">
                  <a16:creationId xmlns:a16="http://schemas.microsoft.com/office/drawing/2014/main" id="{4359568B-70B6-ECA4-836E-CCC409B821B3}"/>
                </a:ext>
              </a:extLst>
            </p:cNvPr>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4171;p48">
              <a:extLst>
                <a:ext uri="{FF2B5EF4-FFF2-40B4-BE49-F238E27FC236}">
                  <a16:creationId xmlns:a16="http://schemas.microsoft.com/office/drawing/2014/main" id="{CED2A0C0-C061-EDA3-637A-EA9555875110}"/>
                </a:ext>
              </a:extLst>
            </p:cNvPr>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4172;p48">
              <a:extLst>
                <a:ext uri="{FF2B5EF4-FFF2-40B4-BE49-F238E27FC236}">
                  <a16:creationId xmlns:a16="http://schemas.microsoft.com/office/drawing/2014/main" id="{966042B7-FED6-A9AD-87D1-6A06D8F06606}"/>
                </a:ext>
              </a:extLst>
            </p:cNvPr>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 name="Google Shape;4173;p48">
              <a:extLst>
                <a:ext uri="{FF2B5EF4-FFF2-40B4-BE49-F238E27FC236}">
                  <a16:creationId xmlns:a16="http://schemas.microsoft.com/office/drawing/2014/main" id="{93FE42DC-A5ED-FD52-04D9-5E75C9119CB7}"/>
                </a:ext>
              </a:extLst>
            </p:cNvPr>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 name="Google Shape;4174;p48">
              <a:extLst>
                <a:ext uri="{FF2B5EF4-FFF2-40B4-BE49-F238E27FC236}">
                  <a16:creationId xmlns:a16="http://schemas.microsoft.com/office/drawing/2014/main" id="{0B8D9CDE-4424-4F3D-1166-4B8ED1897082}"/>
                </a:ext>
              </a:extLst>
            </p:cNvPr>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 name="Google Shape;4175;p48">
              <a:extLst>
                <a:ext uri="{FF2B5EF4-FFF2-40B4-BE49-F238E27FC236}">
                  <a16:creationId xmlns:a16="http://schemas.microsoft.com/office/drawing/2014/main" id="{114E5C0A-A40C-00A4-E85B-3580ACD1B138}"/>
                </a:ext>
              </a:extLst>
            </p:cNvPr>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4176;p48">
              <a:extLst>
                <a:ext uri="{FF2B5EF4-FFF2-40B4-BE49-F238E27FC236}">
                  <a16:creationId xmlns:a16="http://schemas.microsoft.com/office/drawing/2014/main" id="{191AE8A7-491A-6DEF-2F5E-E05F555AD331}"/>
                </a:ext>
              </a:extLst>
            </p:cNvPr>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4177;p48">
              <a:extLst>
                <a:ext uri="{FF2B5EF4-FFF2-40B4-BE49-F238E27FC236}">
                  <a16:creationId xmlns:a16="http://schemas.microsoft.com/office/drawing/2014/main" id="{CC7417BC-8C7A-C13F-44A6-8E6189052434}"/>
                </a:ext>
              </a:extLst>
            </p:cNvPr>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4178;p48">
              <a:extLst>
                <a:ext uri="{FF2B5EF4-FFF2-40B4-BE49-F238E27FC236}">
                  <a16:creationId xmlns:a16="http://schemas.microsoft.com/office/drawing/2014/main" id="{B50E8648-5251-7E7F-9A5A-C172162545F0}"/>
                </a:ext>
              </a:extLst>
            </p:cNvPr>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4179;p48">
              <a:extLst>
                <a:ext uri="{FF2B5EF4-FFF2-40B4-BE49-F238E27FC236}">
                  <a16:creationId xmlns:a16="http://schemas.microsoft.com/office/drawing/2014/main" id="{D40ECBDD-1C75-C022-C699-B59F3749B3A8}"/>
                </a:ext>
              </a:extLst>
            </p:cNvPr>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4180;p48">
              <a:extLst>
                <a:ext uri="{FF2B5EF4-FFF2-40B4-BE49-F238E27FC236}">
                  <a16:creationId xmlns:a16="http://schemas.microsoft.com/office/drawing/2014/main" id="{8D24A920-103E-72C0-BD9C-858643414EAE}"/>
                </a:ext>
              </a:extLst>
            </p:cNvPr>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4181;p48">
              <a:extLst>
                <a:ext uri="{FF2B5EF4-FFF2-40B4-BE49-F238E27FC236}">
                  <a16:creationId xmlns:a16="http://schemas.microsoft.com/office/drawing/2014/main" id="{34240DE6-B8FF-F912-B8BF-411ECFAB4A1A}"/>
                </a:ext>
              </a:extLst>
            </p:cNvPr>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4182;p48">
              <a:extLst>
                <a:ext uri="{FF2B5EF4-FFF2-40B4-BE49-F238E27FC236}">
                  <a16:creationId xmlns:a16="http://schemas.microsoft.com/office/drawing/2014/main" id="{FDDE4A04-E6B7-83EA-DFA0-4F6F5C3B9F6A}"/>
                </a:ext>
              </a:extLst>
            </p:cNvPr>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4183;p48">
              <a:extLst>
                <a:ext uri="{FF2B5EF4-FFF2-40B4-BE49-F238E27FC236}">
                  <a16:creationId xmlns:a16="http://schemas.microsoft.com/office/drawing/2014/main" id="{D689EC15-A493-A4A1-7199-D302C52410B8}"/>
                </a:ext>
              </a:extLst>
            </p:cNvPr>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4184;p48">
              <a:extLst>
                <a:ext uri="{FF2B5EF4-FFF2-40B4-BE49-F238E27FC236}">
                  <a16:creationId xmlns:a16="http://schemas.microsoft.com/office/drawing/2014/main" id="{246C3229-60A7-870D-736D-AFB9EAF560D7}"/>
                </a:ext>
              </a:extLst>
            </p:cNvPr>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4185;p48">
              <a:extLst>
                <a:ext uri="{FF2B5EF4-FFF2-40B4-BE49-F238E27FC236}">
                  <a16:creationId xmlns:a16="http://schemas.microsoft.com/office/drawing/2014/main" id="{B33DC327-B2E7-08A4-C32D-807BFE3B1C2C}"/>
                </a:ext>
              </a:extLst>
            </p:cNvPr>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4186;p48">
              <a:extLst>
                <a:ext uri="{FF2B5EF4-FFF2-40B4-BE49-F238E27FC236}">
                  <a16:creationId xmlns:a16="http://schemas.microsoft.com/office/drawing/2014/main" id="{5DA1D60B-0110-5005-8737-D052F3CF6EFC}"/>
                </a:ext>
              </a:extLst>
            </p:cNvPr>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4187;p48">
              <a:extLst>
                <a:ext uri="{FF2B5EF4-FFF2-40B4-BE49-F238E27FC236}">
                  <a16:creationId xmlns:a16="http://schemas.microsoft.com/office/drawing/2014/main" id="{4F67157E-FFA3-922C-1CD5-9FEAE5B39442}"/>
                </a:ext>
              </a:extLst>
            </p:cNvPr>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4188;p48">
              <a:extLst>
                <a:ext uri="{FF2B5EF4-FFF2-40B4-BE49-F238E27FC236}">
                  <a16:creationId xmlns:a16="http://schemas.microsoft.com/office/drawing/2014/main" id="{B0FE52CB-887B-A3D2-47BB-75DB9EC5E919}"/>
                </a:ext>
              </a:extLst>
            </p:cNvPr>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4189;p48">
              <a:extLst>
                <a:ext uri="{FF2B5EF4-FFF2-40B4-BE49-F238E27FC236}">
                  <a16:creationId xmlns:a16="http://schemas.microsoft.com/office/drawing/2014/main" id="{69D2A3A4-1DD8-F387-8570-C60DB97DCEB9}"/>
                </a:ext>
              </a:extLst>
            </p:cNvPr>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4190;p48">
              <a:extLst>
                <a:ext uri="{FF2B5EF4-FFF2-40B4-BE49-F238E27FC236}">
                  <a16:creationId xmlns:a16="http://schemas.microsoft.com/office/drawing/2014/main" id="{8FAFBCF3-16D0-29A1-101E-5A509592D134}"/>
                </a:ext>
              </a:extLst>
            </p:cNvPr>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4191;p48">
              <a:extLst>
                <a:ext uri="{FF2B5EF4-FFF2-40B4-BE49-F238E27FC236}">
                  <a16:creationId xmlns:a16="http://schemas.microsoft.com/office/drawing/2014/main" id="{1B189358-0E27-90C5-953C-30179B7A3D06}"/>
                </a:ext>
              </a:extLst>
            </p:cNvPr>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4192;p48">
              <a:extLst>
                <a:ext uri="{FF2B5EF4-FFF2-40B4-BE49-F238E27FC236}">
                  <a16:creationId xmlns:a16="http://schemas.microsoft.com/office/drawing/2014/main" id="{07C3CE00-2EC2-E856-842B-15C0024EFFE4}"/>
                </a:ext>
              </a:extLst>
            </p:cNvPr>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4193;p48">
              <a:extLst>
                <a:ext uri="{FF2B5EF4-FFF2-40B4-BE49-F238E27FC236}">
                  <a16:creationId xmlns:a16="http://schemas.microsoft.com/office/drawing/2014/main" id="{1650F352-D62A-AC42-CDE9-FF626ADECEFE}"/>
                </a:ext>
              </a:extLst>
            </p:cNvPr>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4194;p48">
              <a:extLst>
                <a:ext uri="{FF2B5EF4-FFF2-40B4-BE49-F238E27FC236}">
                  <a16:creationId xmlns:a16="http://schemas.microsoft.com/office/drawing/2014/main" id="{8B890C05-F5C8-F4B0-1E09-C4747BB93FD6}"/>
                </a:ext>
              </a:extLst>
            </p:cNvPr>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54" name="Google Shape;4195;p48">
              <a:extLst>
                <a:ext uri="{FF2B5EF4-FFF2-40B4-BE49-F238E27FC236}">
                  <a16:creationId xmlns:a16="http://schemas.microsoft.com/office/drawing/2014/main" id="{43E953A6-5457-8152-6193-8E76CB489BE1}"/>
                </a:ext>
              </a:extLst>
            </p:cNvPr>
            <p:cNvGrpSpPr/>
            <p:nvPr/>
          </p:nvGrpSpPr>
          <p:grpSpPr>
            <a:xfrm flipH="1">
              <a:off x="2865273" y="3434801"/>
              <a:ext cx="598186" cy="1340314"/>
              <a:chOff x="4210728" y="4525714"/>
              <a:chExt cx="546438" cy="1224366"/>
            </a:xfrm>
          </p:grpSpPr>
          <p:sp>
            <p:nvSpPr>
              <p:cNvPr id="55" name="Google Shape;4196;p48">
                <a:extLst>
                  <a:ext uri="{FF2B5EF4-FFF2-40B4-BE49-F238E27FC236}">
                    <a16:creationId xmlns:a16="http://schemas.microsoft.com/office/drawing/2014/main" id="{A7D3838F-0395-C16D-770C-86D3D7DF78CC}"/>
                  </a:ext>
                </a:extLst>
              </p:cNvPr>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4197;p48">
                <a:extLst>
                  <a:ext uri="{FF2B5EF4-FFF2-40B4-BE49-F238E27FC236}">
                    <a16:creationId xmlns:a16="http://schemas.microsoft.com/office/drawing/2014/main" id="{6344C303-0F56-8DD6-556A-9D678CBE77A0}"/>
                  </a:ext>
                </a:extLst>
              </p:cNvPr>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4198;p48">
                <a:extLst>
                  <a:ext uri="{FF2B5EF4-FFF2-40B4-BE49-F238E27FC236}">
                    <a16:creationId xmlns:a16="http://schemas.microsoft.com/office/drawing/2014/main" id="{8E9A109A-5C46-0B14-84B1-59FDEA4BB362}"/>
                  </a:ext>
                </a:extLst>
              </p:cNvPr>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4199;p48">
                <a:extLst>
                  <a:ext uri="{FF2B5EF4-FFF2-40B4-BE49-F238E27FC236}">
                    <a16:creationId xmlns:a16="http://schemas.microsoft.com/office/drawing/2014/main" id="{3D262871-016E-9DB6-7C80-40CBC90E450E}"/>
                  </a:ext>
                </a:extLst>
              </p:cNvPr>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4200;p48">
                <a:extLst>
                  <a:ext uri="{FF2B5EF4-FFF2-40B4-BE49-F238E27FC236}">
                    <a16:creationId xmlns:a16="http://schemas.microsoft.com/office/drawing/2014/main" id="{FDC4F2C4-2DE1-4B2D-87BD-EB736158C6DE}"/>
                  </a:ext>
                </a:extLst>
              </p:cNvPr>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4201;p48">
                <a:extLst>
                  <a:ext uri="{FF2B5EF4-FFF2-40B4-BE49-F238E27FC236}">
                    <a16:creationId xmlns:a16="http://schemas.microsoft.com/office/drawing/2014/main" id="{3EF31968-0144-A928-AC5B-ABDB8105CB61}"/>
                  </a:ext>
                </a:extLst>
              </p:cNvPr>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4202;p48">
                <a:extLst>
                  <a:ext uri="{FF2B5EF4-FFF2-40B4-BE49-F238E27FC236}">
                    <a16:creationId xmlns:a16="http://schemas.microsoft.com/office/drawing/2014/main" id="{60A339C1-9B25-A5EE-EF7C-6E7FEDB78A15}"/>
                  </a:ext>
                </a:extLst>
              </p:cNvPr>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4203;p48">
                <a:extLst>
                  <a:ext uri="{FF2B5EF4-FFF2-40B4-BE49-F238E27FC236}">
                    <a16:creationId xmlns:a16="http://schemas.microsoft.com/office/drawing/2014/main" id="{403A6724-6EFD-267B-34EC-394CA4B1A750}"/>
                  </a:ext>
                </a:extLst>
              </p:cNvPr>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4204;p48">
                <a:extLst>
                  <a:ext uri="{FF2B5EF4-FFF2-40B4-BE49-F238E27FC236}">
                    <a16:creationId xmlns:a16="http://schemas.microsoft.com/office/drawing/2014/main" id="{C7C5ABFE-050F-6599-1419-12D2E86946B8}"/>
                  </a:ext>
                </a:extLst>
              </p:cNvPr>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 name="Google Shape;4205;p48">
                <a:extLst>
                  <a:ext uri="{FF2B5EF4-FFF2-40B4-BE49-F238E27FC236}">
                    <a16:creationId xmlns:a16="http://schemas.microsoft.com/office/drawing/2014/main" id="{5F517B8B-FE9D-2C03-3599-CED0FB4104B1}"/>
                  </a:ext>
                </a:extLst>
              </p:cNvPr>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4206;p48">
                <a:extLst>
                  <a:ext uri="{FF2B5EF4-FFF2-40B4-BE49-F238E27FC236}">
                    <a16:creationId xmlns:a16="http://schemas.microsoft.com/office/drawing/2014/main" id="{1FC78416-B196-D1F0-A46D-514F58707426}"/>
                  </a:ext>
                </a:extLst>
              </p:cNvPr>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4207;p48">
                <a:extLst>
                  <a:ext uri="{FF2B5EF4-FFF2-40B4-BE49-F238E27FC236}">
                    <a16:creationId xmlns:a16="http://schemas.microsoft.com/office/drawing/2014/main" id="{9B7C97CB-233F-3DAF-AD89-5B2EDA29CF67}"/>
                  </a:ext>
                </a:extLst>
              </p:cNvPr>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4208;p48">
                <a:extLst>
                  <a:ext uri="{FF2B5EF4-FFF2-40B4-BE49-F238E27FC236}">
                    <a16:creationId xmlns:a16="http://schemas.microsoft.com/office/drawing/2014/main" id="{191C9706-0DB8-C25D-398E-BB4B5FDBE389}"/>
                  </a:ext>
                </a:extLst>
              </p:cNvPr>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108" name="TextBox 107">
            <a:extLst>
              <a:ext uri="{FF2B5EF4-FFF2-40B4-BE49-F238E27FC236}">
                <a16:creationId xmlns:a16="http://schemas.microsoft.com/office/drawing/2014/main" id="{F6BE192A-CAAD-F6CF-B4E0-3DA3AD172294}"/>
              </a:ext>
            </a:extLst>
          </p:cNvPr>
          <p:cNvSpPr txBox="1"/>
          <p:nvPr/>
        </p:nvSpPr>
        <p:spPr>
          <a:xfrm>
            <a:off x="1321962" y="25957"/>
            <a:ext cx="9668189" cy="1015663"/>
          </a:xfrm>
          <a:prstGeom prst="rect">
            <a:avLst/>
          </a:prstGeom>
          <a:noFill/>
        </p:spPr>
        <p:txBody>
          <a:bodyPr wrap="square" rtlCol="0">
            <a:spAutoFit/>
          </a:bodyPr>
          <a:lstStyle/>
          <a:p>
            <a:r>
              <a:rPr lang="en-US" sz="6000" dirty="0"/>
              <a:t>MACHINE LEARNING MODEL</a:t>
            </a:r>
            <a:endParaRPr lang="en-IN" sz="6000" dirty="0"/>
          </a:p>
        </p:txBody>
      </p:sp>
      <p:graphicFrame>
        <p:nvGraphicFramePr>
          <p:cNvPr id="109" name="Diagram 108">
            <a:extLst>
              <a:ext uri="{FF2B5EF4-FFF2-40B4-BE49-F238E27FC236}">
                <a16:creationId xmlns:a16="http://schemas.microsoft.com/office/drawing/2014/main" id="{B3E45629-95D9-71BC-5C00-A8A2A533512D}"/>
              </a:ext>
            </a:extLst>
          </p:cNvPr>
          <p:cNvGraphicFramePr/>
          <p:nvPr>
            <p:extLst>
              <p:ext uri="{D42A27DB-BD31-4B8C-83A1-F6EECF244321}">
                <p14:modId xmlns:p14="http://schemas.microsoft.com/office/powerpoint/2010/main" val="366179576"/>
              </p:ext>
            </p:extLst>
          </p:nvPr>
        </p:nvGraphicFramePr>
        <p:xfrm>
          <a:off x="2016478" y="4213381"/>
          <a:ext cx="4295729" cy="2283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0" name="TextBox 109">
            <a:extLst>
              <a:ext uri="{FF2B5EF4-FFF2-40B4-BE49-F238E27FC236}">
                <a16:creationId xmlns:a16="http://schemas.microsoft.com/office/drawing/2014/main" id="{7929FCAE-197A-5060-F6BC-F4AFBA6035EC}"/>
              </a:ext>
            </a:extLst>
          </p:cNvPr>
          <p:cNvSpPr txBox="1"/>
          <p:nvPr/>
        </p:nvSpPr>
        <p:spPr>
          <a:xfrm>
            <a:off x="709898" y="1930774"/>
            <a:ext cx="6162817" cy="2893100"/>
          </a:xfrm>
          <a:prstGeom prst="rect">
            <a:avLst/>
          </a:prstGeom>
          <a:noFill/>
        </p:spPr>
        <p:txBody>
          <a:bodyPr wrap="square" rtlCol="0">
            <a:spAutoFit/>
          </a:bodyPr>
          <a:lstStyle/>
          <a:p>
            <a:pPr marL="457200" indent="-342900" algn="just">
              <a:spcBef>
                <a:spcPts val="600"/>
              </a:spcBef>
              <a:buClr>
                <a:schemeClr val="accent1"/>
              </a:buClr>
              <a:buSzPts val="1800"/>
              <a:buFont typeface="Arial"/>
              <a:buChar char="▸"/>
            </a:pPr>
            <a:r>
              <a:rPr lang="en-US" sz="2400" dirty="0">
                <a:solidFill>
                  <a:schemeClr val="tx1"/>
                </a:solidFill>
                <a:latin typeface="Barlow Light" panose="00000400000000000000" pitchFamily="2" charset="0"/>
              </a:rPr>
              <a:t>The machine learning models used for this project are:</a:t>
            </a:r>
          </a:p>
          <a:p>
            <a:pPr marL="114300" algn="just">
              <a:spcBef>
                <a:spcPts val="600"/>
              </a:spcBef>
              <a:buClr>
                <a:schemeClr val="accent1"/>
              </a:buClr>
              <a:buSzPts val="1800"/>
            </a:pPr>
            <a:endParaRPr lang="en-US" sz="2400" dirty="0">
              <a:solidFill>
                <a:schemeClr val="tx1"/>
              </a:solidFill>
              <a:latin typeface="Barlow Light" panose="00000400000000000000" pitchFamily="2" charset="0"/>
            </a:endParaRPr>
          </a:p>
          <a:p>
            <a:pPr marL="971550" indent="-457200" algn="just">
              <a:spcBef>
                <a:spcPts val="600"/>
              </a:spcBef>
              <a:buClr>
                <a:schemeClr val="accent1"/>
              </a:buClr>
              <a:buSzPts val="1800"/>
              <a:buFont typeface="+mj-lt"/>
              <a:buAutoNum type="arabicParenR"/>
            </a:pPr>
            <a:r>
              <a:rPr lang="en-US" sz="2400" dirty="0">
                <a:solidFill>
                  <a:schemeClr val="tx1"/>
                </a:solidFill>
                <a:latin typeface="Barlow Light" panose="00000400000000000000" pitchFamily="2" charset="0"/>
              </a:rPr>
              <a:t>Linear regression</a:t>
            </a:r>
          </a:p>
          <a:p>
            <a:pPr marL="971550" indent="-457200" algn="just">
              <a:spcBef>
                <a:spcPts val="600"/>
              </a:spcBef>
              <a:buClr>
                <a:schemeClr val="accent1"/>
              </a:buClr>
              <a:buSzPts val="1800"/>
              <a:buFont typeface="+mj-lt"/>
              <a:buAutoNum type="arabicParenR"/>
            </a:pPr>
            <a:r>
              <a:rPr lang="en-IN" sz="2400" dirty="0">
                <a:solidFill>
                  <a:schemeClr val="tx1"/>
                </a:solidFill>
                <a:latin typeface="Barlow Light" panose="00000400000000000000" pitchFamily="2" charset="0"/>
              </a:rPr>
              <a:t>Support Vector Machine (SVM)</a:t>
            </a:r>
            <a:endParaRPr lang="en-US" sz="2400" dirty="0">
              <a:solidFill>
                <a:schemeClr val="tx1"/>
              </a:solidFill>
              <a:latin typeface="Barlow Light" panose="00000400000000000000" pitchFamily="2" charset="0"/>
            </a:endParaRPr>
          </a:p>
          <a:p>
            <a:pPr marL="514350" algn="just">
              <a:spcBef>
                <a:spcPts val="600"/>
              </a:spcBef>
              <a:buClr>
                <a:schemeClr val="accent1"/>
              </a:buClr>
              <a:buSzPts val="1800"/>
            </a:pPr>
            <a:endParaRPr lang="en-US" sz="2400" dirty="0">
              <a:solidFill>
                <a:schemeClr val="tx1"/>
              </a:solidFill>
              <a:latin typeface="Barlow Light" panose="00000400000000000000" pitchFamily="2" charset="0"/>
            </a:endParaRPr>
          </a:p>
          <a:p>
            <a:endParaRPr lang="en-IN" dirty="0"/>
          </a:p>
        </p:txBody>
      </p:sp>
      <p:cxnSp>
        <p:nvCxnSpPr>
          <p:cNvPr id="112" name="Straight Connector 111">
            <a:extLst>
              <a:ext uri="{FF2B5EF4-FFF2-40B4-BE49-F238E27FC236}">
                <a16:creationId xmlns:a16="http://schemas.microsoft.com/office/drawing/2014/main" id="{AD4611A7-DA2C-867F-30F6-3A49059ECDB7}"/>
              </a:ext>
            </a:extLst>
          </p:cNvPr>
          <p:cNvCxnSpPr/>
          <p:nvPr/>
        </p:nvCxnSpPr>
        <p:spPr>
          <a:xfrm>
            <a:off x="71120" y="1838960"/>
            <a:ext cx="1204976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67308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CAF3F3-4026-A950-EB56-F6B7D87B270C}"/>
              </a:ext>
            </a:extLst>
          </p:cNvPr>
          <p:cNvSpPr txBox="1"/>
          <p:nvPr/>
        </p:nvSpPr>
        <p:spPr>
          <a:xfrm>
            <a:off x="1814896" y="630071"/>
            <a:ext cx="8989996" cy="707886"/>
          </a:xfrm>
          <a:prstGeom prst="rect">
            <a:avLst/>
          </a:prstGeom>
          <a:noFill/>
        </p:spPr>
        <p:txBody>
          <a:bodyPr wrap="square" rtlCol="0">
            <a:spAutoFit/>
          </a:bodyPr>
          <a:lstStyle/>
          <a:p>
            <a:r>
              <a:rPr lang="en-IN" sz="4000" dirty="0">
                <a:latin typeface="Algerian" panose="04020705040A02060702" pitchFamily="82" charset="0"/>
              </a:rPr>
              <a:t>LINEAR REGRESSION</a:t>
            </a:r>
          </a:p>
        </p:txBody>
      </p:sp>
      <p:sp>
        <p:nvSpPr>
          <p:cNvPr id="3" name="TextBox 2">
            <a:extLst>
              <a:ext uri="{FF2B5EF4-FFF2-40B4-BE49-F238E27FC236}">
                <a16:creationId xmlns:a16="http://schemas.microsoft.com/office/drawing/2014/main" id="{320098C4-3A68-D6BD-4EF7-4EA6BC8CCA08}"/>
              </a:ext>
            </a:extLst>
          </p:cNvPr>
          <p:cNvSpPr txBox="1"/>
          <p:nvPr/>
        </p:nvSpPr>
        <p:spPr>
          <a:xfrm>
            <a:off x="693019" y="1626669"/>
            <a:ext cx="11223057" cy="4247317"/>
          </a:xfrm>
          <a:prstGeom prst="rect">
            <a:avLst/>
          </a:prstGeom>
          <a:noFill/>
        </p:spPr>
        <p:txBody>
          <a:bodyPr wrap="square" rtlCol="0">
            <a:spAutoFit/>
          </a:bodyPr>
          <a:lstStyle/>
          <a:p>
            <a:r>
              <a:rPr lang="en-US" dirty="0">
                <a:latin typeface="Arial Black" panose="020B0A04020102020204" pitchFamily="34" charset="0"/>
              </a:rPr>
              <a:t>Linear regression is a fundamental supervised machine learning technique used for predicting a continuous outcome variable (dependent variable) based on one or more input features (independent variables). It assumes a linear relationship between the inputs and the target variable, aiming to find the best-fit line that minimizes the difference between predicted and actual values. </a:t>
            </a:r>
          </a:p>
          <a:p>
            <a:endParaRPr lang="en-US" dirty="0">
              <a:latin typeface="Arial Black" panose="020B0A04020102020204" pitchFamily="34" charset="0"/>
            </a:endParaRPr>
          </a:p>
          <a:p>
            <a:r>
              <a:rPr lang="en-US" dirty="0">
                <a:latin typeface="Arial Black" panose="020B0A04020102020204" pitchFamily="34" charset="0"/>
              </a:rPr>
              <a:t>In essence, linear regression finds coefficients for each input feature to create a linear equation (y = mx + b), where 'y' is the predicted outcome, 'x' represents input features, 'm' are coefficients (weights), and 'b' is the intercept. The process involves using training data to learn these coefficients through methods like ordinary least squares or gradient descent. Once trained, the model can make predictions on new data.</a:t>
            </a:r>
          </a:p>
          <a:p>
            <a:endParaRPr lang="en-US" dirty="0">
              <a:latin typeface="Arial Black" panose="020B0A04020102020204" pitchFamily="34" charset="0"/>
            </a:endParaRPr>
          </a:p>
          <a:p>
            <a:r>
              <a:rPr lang="en-US" dirty="0">
                <a:latin typeface="Arial Black" panose="020B0A04020102020204" pitchFamily="34" charset="0"/>
              </a:rPr>
              <a:t>Linear regression is widely used in various fields for tasks like price prediction, trend analysis, and more, but it works best when the relationship between inputs and outputs is approximately linear.</a:t>
            </a:r>
            <a:endParaRPr lang="en-IN" dirty="0">
              <a:latin typeface="Arial Black" panose="020B0A04020102020204" pitchFamily="34" charset="0"/>
            </a:endParaRPr>
          </a:p>
        </p:txBody>
      </p:sp>
    </p:spTree>
    <p:extLst>
      <p:ext uri="{BB962C8B-B14F-4D97-AF65-F5344CB8AC3E}">
        <p14:creationId xmlns:p14="http://schemas.microsoft.com/office/powerpoint/2010/main" val="177067545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7642D-A4C4-1C2D-0470-42C0C2465A8D}"/>
              </a:ext>
            </a:extLst>
          </p:cNvPr>
          <p:cNvSpPr txBox="1"/>
          <p:nvPr/>
        </p:nvSpPr>
        <p:spPr>
          <a:xfrm>
            <a:off x="1706880" y="487680"/>
            <a:ext cx="9306560" cy="1569660"/>
          </a:xfrm>
          <a:prstGeom prst="rect">
            <a:avLst/>
          </a:prstGeom>
          <a:noFill/>
        </p:spPr>
        <p:txBody>
          <a:bodyPr wrap="square" rtlCol="0">
            <a:spAutoFit/>
          </a:bodyPr>
          <a:lstStyle/>
          <a:p>
            <a:r>
              <a:rPr lang="en-IN" sz="4800" dirty="0">
                <a:solidFill>
                  <a:schemeClr val="tx1"/>
                </a:solidFill>
                <a:latin typeface="Barlow Light" panose="00000400000000000000" pitchFamily="2" charset="0"/>
              </a:rPr>
              <a:t>Support Vector Machine (SVM)</a:t>
            </a:r>
            <a:br>
              <a:rPr lang="en-US" sz="4800" dirty="0">
                <a:solidFill>
                  <a:schemeClr val="tx1"/>
                </a:solidFill>
                <a:latin typeface="Barlow Light" panose="00000400000000000000" pitchFamily="2" charset="0"/>
              </a:rPr>
            </a:br>
            <a:endParaRPr lang="en-IN" sz="4800" dirty="0"/>
          </a:p>
        </p:txBody>
      </p:sp>
      <p:sp>
        <p:nvSpPr>
          <p:cNvPr id="4" name="TextBox 3">
            <a:extLst>
              <a:ext uri="{FF2B5EF4-FFF2-40B4-BE49-F238E27FC236}">
                <a16:creationId xmlns:a16="http://schemas.microsoft.com/office/drawing/2014/main" id="{88238484-E606-FC82-EC1E-440E14E39284}"/>
              </a:ext>
            </a:extLst>
          </p:cNvPr>
          <p:cNvSpPr txBox="1"/>
          <p:nvPr/>
        </p:nvSpPr>
        <p:spPr>
          <a:xfrm>
            <a:off x="406400" y="1452880"/>
            <a:ext cx="11612880" cy="5601533"/>
          </a:xfrm>
          <a:prstGeom prst="rect">
            <a:avLst/>
          </a:prstGeom>
          <a:noFill/>
        </p:spPr>
        <p:txBody>
          <a:bodyPr wrap="square" rtlCol="0">
            <a:spAutoFit/>
          </a:bodyPr>
          <a:lstStyle/>
          <a:p>
            <a:r>
              <a:rPr lang="en-US" sz="2000" dirty="0"/>
              <a:t>Linear regression in the context of Support Vector Machines (SVM) is known as Support Vector Regression (SVR). SVR is a supervised machine learning technique that extends the principles of SVM to solve regression problems, where the goal is to predict continuous numerical values instead of class labels.</a:t>
            </a:r>
          </a:p>
          <a:p>
            <a:endParaRPr lang="en-US" sz="2000" dirty="0"/>
          </a:p>
          <a:p>
            <a:r>
              <a:rPr lang="en-US" sz="2000" dirty="0"/>
              <a:t>In SVR, the objective is to find a hyperplane (linear function) that best fits the data by minimizing the margin of error between the predicted and actual values. Instead of maximizing the margin as in SVM for classification, SVR aims to ensure that most data points fall within a certain margin or epsilon-tube around the predicted line.</a:t>
            </a:r>
          </a:p>
          <a:p>
            <a:endParaRPr lang="en-US" sz="2000" dirty="0"/>
          </a:p>
          <a:p>
            <a:r>
              <a:rPr lang="en-US" sz="2000" dirty="0"/>
              <a:t>SVR employs a loss function that penalizes data points for being outside the margin, and the goal is to minimize this loss while also controlling the complexity of the model through regularization parameters. SVR can be used with different kernel functions, allowing it to capture non-linear relationships when necessary.</a:t>
            </a:r>
          </a:p>
          <a:p>
            <a:endParaRPr lang="en-US" sz="2000" dirty="0"/>
          </a:p>
          <a:p>
            <a:r>
              <a:rPr lang="en-US" sz="2000" dirty="0"/>
              <a:t>Overall, SVR is a powerful tool for regression tasks, especially when dealing with data that may not have a strictly linear relationship between inputs and outputs.</a:t>
            </a:r>
            <a:endParaRPr lang="en-IN" sz="2000" dirty="0"/>
          </a:p>
          <a:p>
            <a:endParaRPr lang="en-IN" dirty="0"/>
          </a:p>
        </p:txBody>
      </p:sp>
    </p:spTree>
    <p:extLst>
      <p:ext uri="{BB962C8B-B14F-4D97-AF65-F5344CB8AC3E}">
        <p14:creationId xmlns:p14="http://schemas.microsoft.com/office/powerpoint/2010/main" val="2567982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A54C930-3880-784E-4A00-AB00084E4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763" y="1512321"/>
            <a:ext cx="5276850" cy="43338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4B4935-AB4A-8B2D-19EB-FD1CFCE4D877}"/>
              </a:ext>
            </a:extLst>
          </p:cNvPr>
          <p:cNvSpPr txBox="1"/>
          <p:nvPr/>
        </p:nvSpPr>
        <p:spPr>
          <a:xfrm>
            <a:off x="6795435" y="1527330"/>
            <a:ext cx="4985886" cy="1754326"/>
          </a:xfrm>
          <a:prstGeom prst="rect">
            <a:avLst/>
          </a:prstGeom>
          <a:noFill/>
        </p:spPr>
        <p:txBody>
          <a:bodyPr wrap="square" rtlCol="0">
            <a:spAutoFit/>
          </a:bodyPr>
          <a:lstStyle/>
          <a:p>
            <a:r>
              <a:rPr lang="en-US" i="0" dirty="0">
                <a:effectLst/>
                <a:latin typeface="Courier New" panose="02070309020205020404" pitchFamily="49" charset="0"/>
              </a:rPr>
              <a:t>Mean Squared Error (MSE): 13975974430293.28711 </a:t>
            </a:r>
          </a:p>
          <a:p>
            <a:r>
              <a:rPr lang="en-US" i="0" dirty="0">
                <a:effectLst/>
                <a:latin typeface="Courier New" panose="02070309020205020404" pitchFamily="49" charset="0"/>
              </a:rPr>
              <a:t>Mean Absolute Error (MAE): 2368762.89286 </a:t>
            </a:r>
          </a:p>
          <a:p>
            <a:r>
              <a:rPr lang="en-US" i="0" dirty="0">
                <a:effectLst/>
                <a:latin typeface="Courier New" panose="02070309020205020404" pitchFamily="49" charset="0"/>
              </a:rPr>
              <a:t>Root Mean Squared Error (RMSE): 3738445.45638</a:t>
            </a:r>
            <a:endParaRPr lang="en-IN" dirty="0"/>
          </a:p>
        </p:txBody>
      </p:sp>
      <p:sp>
        <p:nvSpPr>
          <p:cNvPr id="4" name="TextBox 3">
            <a:extLst>
              <a:ext uri="{FF2B5EF4-FFF2-40B4-BE49-F238E27FC236}">
                <a16:creationId xmlns:a16="http://schemas.microsoft.com/office/drawing/2014/main" id="{100E6B3E-086F-1088-CF6D-ED42CC5FF6D4}"/>
              </a:ext>
            </a:extLst>
          </p:cNvPr>
          <p:cNvSpPr txBox="1"/>
          <p:nvPr/>
        </p:nvSpPr>
        <p:spPr>
          <a:xfrm>
            <a:off x="1665171" y="760396"/>
            <a:ext cx="4430829" cy="523220"/>
          </a:xfrm>
          <a:prstGeom prst="rect">
            <a:avLst/>
          </a:prstGeom>
          <a:noFill/>
        </p:spPr>
        <p:txBody>
          <a:bodyPr wrap="square" rtlCol="0">
            <a:spAutoFit/>
          </a:bodyPr>
          <a:lstStyle/>
          <a:p>
            <a:r>
              <a:rPr lang="en-US" sz="2800" dirty="0"/>
              <a:t>Best Fit Line</a:t>
            </a:r>
            <a:endParaRPr lang="en-IN" sz="2800" dirty="0"/>
          </a:p>
        </p:txBody>
      </p:sp>
      <p:sp>
        <p:nvSpPr>
          <p:cNvPr id="5" name="TextBox 4">
            <a:extLst>
              <a:ext uri="{FF2B5EF4-FFF2-40B4-BE49-F238E27FC236}">
                <a16:creationId xmlns:a16="http://schemas.microsoft.com/office/drawing/2014/main" id="{9C87CA1A-F7F3-8167-8DBA-2D1836C42791}"/>
              </a:ext>
            </a:extLst>
          </p:cNvPr>
          <p:cNvSpPr txBox="1"/>
          <p:nvPr/>
        </p:nvSpPr>
        <p:spPr>
          <a:xfrm>
            <a:off x="6795435" y="837340"/>
            <a:ext cx="3911065" cy="369332"/>
          </a:xfrm>
          <a:prstGeom prst="rect">
            <a:avLst/>
          </a:prstGeom>
          <a:noFill/>
        </p:spPr>
        <p:txBody>
          <a:bodyPr wrap="square" rtlCol="0">
            <a:spAutoFit/>
          </a:bodyPr>
          <a:lstStyle/>
          <a:p>
            <a:r>
              <a:rPr lang="en-US" dirty="0"/>
              <a:t>ERROR:</a:t>
            </a:r>
            <a:endParaRPr lang="en-IN" dirty="0"/>
          </a:p>
        </p:txBody>
      </p:sp>
      <p:sp>
        <p:nvSpPr>
          <p:cNvPr id="6" name="TextBox 5">
            <a:extLst>
              <a:ext uri="{FF2B5EF4-FFF2-40B4-BE49-F238E27FC236}">
                <a16:creationId xmlns:a16="http://schemas.microsoft.com/office/drawing/2014/main" id="{2B65E838-0C59-D362-6BD9-3E6BACF82F67}"/>
              </a:ext>
            </a:extLst>
          </p:cNvPr>
          <p:cNvSpPr txBox="1"/>
          <p:nvPr/>
        </p:nvSpPr>
        <p:spPr>
          <a:xfrm>
            <a:off x="6795435" y="4191517"/>
            <a:ext cx="5178392" cy="2308324"/>
          </a:xfrm>
          <a:prstGeom prst="rect">
            <a:avLst/>
          </a:prstGeom>
          <a:noFill/>
        </p:spPr>
        <p:txBody>
          <a:bodyPr wrap="square" rtlCol="0">
            <a:spAutoFit/>
          </a:bodyPr>
          <a:lstStyle/>
          <a:p>
            <a:r>
              <a:rPr lang="en-US" b="0" i="0" dirty="0">
                <a:effectLst/>
                <a:latin typeface="Courier New" panose="02070309020205020404" pitchFamily="49" charset="0"/>
              </a:rPr>
              <a:t>Enter opening price: 0.99 </a:t>
            </a:r>
          </a:p>
          <a:p>
            <a:r>
              <a:rPr lang="en-US" b="0" i="0" dirty="0">
                <a:effectLst/>
                <a:latin typeface="Courier New" panose="02070309020205020404" pitchFamily="49" charset="0"/>
              </a:rPr>
              <a:t>Enter high price: 0.80 </a:t>
            </a:r>
          </a:p>
          <a:p>
            <a:r>
              <a:rPr lang="en-US" b="0" i="0" dirty="0">
                <a:effectLst/>
                <a:latin typeface="Courier New" panose="02070309020205020404" pitchFamily="49" charset="0"/>
              </a:rPr>
              <a:t>Enter low price: 0.78 </a:t>
            </a:r>
          </a:p>
          <a:p>
            <a:r>
              <a:rPr lang="en-US" b="0" i="0" dirty="0">
                <a:effectLst/>
                <a:latin typeface="Courier New" panose="02070309020205020404" pitchFamily="49" charset="0"/>
              </a:rPr>
              <a:t>Enter closing price: 0.90 </a:t>
            </a:r>
          </a:p>
          <a:p>
            <a:r>
              <a:rPr lang="en-US" b="0" i="0" dirty="0">
                <a:effectLst/>
                <a:latin typeface="Courier New" panose="02070309020205020404" pitchFamily="49" charset="0"/>
              </a:rPr>
              <a:t>Enter Adjusted closing price: 0.48</a:t>
            </a:r>
          </a:p>
          <a:p>
            <a:endParaRPr lang="en-US" dirty="0">
              <a:latin typeface="Courier New" panose="02070309020205020404" pitchFamily="49" charset="0"/>
            </a:endParaRPr>
          </a:p>
          <a:p>
            <a:r>
              <a:rPr lang="en-US" b="0" i="0" dirty="0">
                <a:effectLst/>
                <a:latin typeface="Courier New" panose="02070309020205020404" pitchFamily="49" charset="0"/>
              </a:rPr>
              <a:t>Predicted volume for your features is: </a:t>
            </a:r>
            <a:r>
              <a:rPr lang="en-IN" b="0" i="0" dirty="0">
                <a:solidFill>
                  <a:schemeClr val="tx1">
                    <a:lumMod val="75000"/>
                    <a:lumOff val="25000"/>
                  </a:schemeClr>
                </a:solidFill>
                <a:effectLst/>
                <a:latin typeface="Courier New" panose="02070309020205020404" pitchFamily="49" charset="0"/>
              </a:rPr>
              <a:t>5889587.10</a:t>
            </a:r>
            <a:endParaRPr lang="en-IN" dirty="0">
              <a:solidFill>
                <a:schemeClr val="tx1">
                  <a:lumMod val="75000"/>
                  <a:lumOff val="25000"/>
                </a:schemeClr>
              </a:solidFill>
            </a:endParaRPr>
          </a:p>
        </p:txBody>
      </p:sp>
      <p:sp>
        <p:nvSpPr>
          <p:cNvPr id="7" name="TextBox 6">
            <a:extLst>
              <a:ext uri="{FF2B5EF4-FFF2-40B4-BE49-F238E27FC236}">
                <a16:creationId xmlns:a16="http://schemas.microsoft.com/office/drawing/2014/main" id="{234C857E-94FD-4C5E-6871-5FF17F05CB0F}"/>
              </a:ext>
            </a:extLst>
          </p:cNvPr>
          <p:cNvSpPr txBox="1"/>
          <p:nvPr/>
        </p:nvSpPr>
        <p:spPr>
          <a:xfrm>
            <a:off x="6795435" y="3679258"/>
            <a:ext cx="5627571" cy="369332"/>
          </a:xfrm>
          <a:prstGeom prst="rect">
            <a:avLst/>
          </a:prstGeom>
          <a:noFill/>
        </p:spPr>
        <p:txBody>
          <a:bodyPr wrap="square" rtlCol="0">
            <a:spAutoFit/>
          </a:bodyPr>
          <a:lstStyle/>
          <a:p>
            <a:r>
              <a:rPr lang="en-US" dirty="0"/>
              <a:t>PREDICTION:</a:t>
            </a:r>
            <a:endParaRPr lang="en-IN" dirty="0"/>
          </a:p>
        </p:txBody>
      </p:sp>
    </p:spTree>
    <p:extLst>
      <p:ext uri="{BB962C8B-B14F-4D97-AF65-F5344CB8AC3E}">
        <p14:creationId xmlns:p14="http://schemas.microsoft.com/office/powerpoint/2010/main" val="1053246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F96E2-738A-BA7C-A257-660F6B5F4A09}"/>
              </a:ext>
            </a:extLst>
          </p:cNvPr>
          <p:cNvSpPr txBox="1"/>
          <p:nvPr/>
        </p:nvSpPr>
        <p:spPr>
          <a:xfrm>
            <a:off x="3202004" y="100681"/>
            <a:ext cx="8989996" cy="707886"/>
          </a:xfrm>
          <a:prstGeom prst="rect">
            <a:avLst/>
          </a:prstGeom>
          <a:noFill/>
        </p:spPr>
        <p:txBody>
          <a:bodyPr wrap="square" rtlCol="0">
            <a:spAutoFit/>
          </a:bodyPr>
          <a:lstStyle/>
          <a:p>
            <a:r>
              <a:rPr lang="en-IN" sz="4000" dirty="0">
                <a:latin typeface="Baskerville Old Face" panose="02020602080505020303" pitchFamily="18" charset="0"/>
              </a:rPr>
              <a:t>LASSO  REGRESSION</a:t>
            </a:r>
          </a:p>
        </p:txBody>
      </p:sp>
      <p:sp>
        <p:nvSpPr>
          <p:cNvPr id="3" name="TextBox 2">
            <a:extLst>
              <a:ext uri="{FF2B5EF4-FFF2-40B4-BE49-F238E27FC236}">
                <a16:creationId xmlns:a16="http://schemas.microsoft.com/office/drawing/2014/main" id="{85EEC5EC-EE2F-E5EE-5632-AA98A6B85C02}"/>
              </a:ext>
            </a:extLst>
          </p:cNvPr>
          <p:cNvSpPr txBox="1"/>
          <p:nvPr/>
        </p:nvSpPr>
        <p:spPr>
          <a:xfrm>
            <a:off x="500514" y="1193533"/>
            <a:ext cx="11155680" cy="5262979"/>
          </a:xfrm>
          <a:prstGeom prst="rect">
            <a:avLst/>
          </a:prstGeom>
          <a:noFill/>
        </p:spPr>
        <p:txBody>
          <a:bodyPr wrap="square" rtlCol="0">
            <a:spAutoFit/>
          </a:bodyPr>
          <a:lstStyle/>
          <a:p>
            <a:r>
              <a:rPr lang="en-US" sz="2400" dirty="0"/>
              <a:t>Lasso regression, short for "Least Absolute Shrinkage and Selection Operator" regression, is a linear regression technique used for feature selection and regularization in machine learning. It introduces L1 regularization to the standard linear regression cost function, adding a penalty term that encourages some of the coefficients to become exactly zero. This makes Lasso regression not only a predictive tool but also a feature selection method.</a:t>
            </a:r>
          </a:p>
          <a:p>
            <a:endParaRPr lang="en-US" sz="2400" dirty="0"/>
          </a:p>
          <a:p>
            <a:r>
              <a:rPr lang="en-US" sz="2400" dirty="0"/>
              <a:t>The key idea behind Lasso is to reduce the influence of less important features by effectively eliminating them from the model. As the regularization strength, represented by a hyperparameter (λ), increases, more coefficients are shrunk to zero. This can help create simpler and more interpretable models while improving their generalization performance. Lasso is particularly valuable in situations where you suspect that only a subset of the input features is genuinely relevant for making accurate predictions. It can automatically identify and retain the most informative variables, making it a powerful tool for data dimensionality reduction and feature selection.</a:t>
            </a:r>
            <a:endParaRPr lang="en-IN" sz="2400" dirty="0"/>
          </a:p>
        </p:txBody>
      </p:sp>
    </p:spTree>
    <p:extLst>
      <p:ext uri="{BB962C8B-B14F-4D97-AF65-F5344CB8AC3E}">
        <p14:creationId xmlns:p14="http://schemas.microsoft.com/office/powerpoint/2010/main" val="167438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9900F-B9F4-4FBD-F0CE-C25ACF54B806}"/>
              </a:ext>
            </a:extLst>
          </p:cNvPr>
          <p:cNvSpPr txBox="1"/>
          <p:nvPr/>
        </p:nvSpPr>
        <p:spPr>
          <a:xfrm>
            <a:off x="3202004" y="100681"/>
            <a:ext cx="8989996" cy="707886"/>
          </a:xfrm>
          <a:prstGeom prst="rect">
            <a:avLst/>
          </a:prstGeom>
          <a:noFill/>
        </p:spPr>
        <p:txBody>
          <a:bodyPr wrap="square" rtlCol="0">
            <a:spAutoFit/>
          </a:bodyPr>
          <a:lstStyle/>
          <a:p>
            <a:r>
              <a:rPr lang="en-IN" sz="4000" dirty="0">
                <a:latin typeface="Arial Rounded MT Bold" panose="020F0704030504030204" pitchFamily="34" charset="0"/>
              </a:rPr>
              <a:t>RIDGE  REGRESSION</a:t>
            </a:r>
          </a:p>
        </p:txBody>
      </p:sp>
      <p:sp>
        <p:nvSpPr>
          <p:cNvPr id="3" name="TextBox 2">
            <a:extLst>
              <a:ext uri="{FF2B5EF4-FFF2-40B4-BE49-F238E27FC236}">
                <a16:creationId xmlns:a16="http://schemas.microsoft.com/office/drawing/2014/main" id="{13F85A2F-AA1D-BC8A-C94D-00ADFEE8649C}"/>
              </a:ext>
            </a:extLst>
          </p:cNvPr>
          <p:cNvSpPr txBox="1"/>
          <p:nvPr/>
        </p:nvSpPr>
        <p:spPr>
          <a:xfrm>
            <a:off x="1463040" y="1068404"/>
            <a:ext cx="10578164" cy="4401205"/>
          </a:xfrm>
          <a:prstGeom prst="rect">
            <a:avLst/>
          </a:prstGeom>
          <a:noFill/>
        </p:spPr>
        <p:txBody>
          <a:bodyPr wrap="square" rtlCol="0">
            <a:spAutoFit/>
          </a:bodyPr>
          <a:lstStyle/>
          <a:p>
            <a:r>
              <a:rPr lang="en-US" sz="2000" dirty="0">
                <a:latin typeface="Bahnschrift SemiLight SemiConde" panose="020B0502040204020203" pitchFamily="34" charset="0"/>
              </a:rPr>
              <a:t>Ridge regression is a linear regression technique used in machine learning and statistics to address multicollinearity and overfitting issues in regression models. It adds a regularization term, often represented as L2, to the linear regression's cost function. This regularization term penalizes the magnitude of the coefficients, discouraging them from becoming too large.</a:t>
            </a:r>
          </a:p>
          <a:p>
            <a:endParaRPr lang="en-US" sz="2000" dirty="0">
              <a:latin typeface="Bahnschrift SemiLight SemiConde" panose="020B0502040204020203" pitchFamily="34" charset="0"/>
            </a:endParaRPr>
          </a:p>
          <a:p>
            <a:r>
              <a:rPr lang="en-US" sz="2000" dirty="0">
                <a:latin typeface="Bahnschrift SemiLight SemiConde" panose="020B0502040204020203" pitchFamily="34" charset="0"/>
              </a:rPr>
              <a:t>In Ridge regression, the objective is to minimize the sum of squared differences between the predicted values and the actual values (the standard linear regression objective) while also keeping the sum of the squared coefficients as small as possible. The regularization term, controlled by a hyperparameter called lambda (λ), balances these objectives. A higher λ value leads to more significant shrinkage of the coefficient values.</a:t>
            </a:r>
          </a:p>
          <a:p>
            <a:endParaRPr lang="en-US" sz="2000" dirty="0">
              <a:latin typeface="Bahnschrift SemiLight SemiConde" panose="020B0502040204020203" pitchFamily="34" charset="0"/>
            </a:endParaRPr>
          </a:p>
          <a:p>
            <a:r>
              <a:rPr lang="en-US" sz="2000" dirty="0">
                <a:latin typeface="Bahnschrift SemiLight SemiConde" panose="020B0502040204020203" pitchFamily="34" charset="0"/>
              </a:rPr>
              <a:t>Ridge regression is particularly useful when dealing with datasets with high multicollinearity, where predictor variables are correlated. It helps stabilize coefficient estimates and mitigates the risk of overfitting, making it a valuable tool for improving the generalization performance of regression models.</a:t>
            </a:r>
            <a:endParaRPr lang="en-IN" sz="2000" dirty="0">
              <a:latin typeface="Bahnschrift SemiLight SemiConde" panose="020B0502040204020203" pitchFamily="34" charset="0"/>
            </a:endParaRPr>
          </a:p>
        </p:txBody>
      </p:sp>
    </p:spTree>
    <p:extLst>
      <p:ext uri="{BB962C8B-B14F-4D97-AF65-F5344CB8AC3E}">
        <p14:creationId xmlns:p14="http://schemas.microsoft.com/office/powerpoint/2010/main" val="2808736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C2B33-0833-B937-04F2-725D784EAF4C}"/>
              </a:ext>
            </a:extLst>
          </p:cNvPr>
          <p:cNvSpPr txBox="1"/>
          <p:nvPr/>
        </p:nvSpPr>
        <p:spPr>
          <a:xfrm>
            <a:off x="3202004" y="100681"/>
            <a:ext cx="8989996" cy="707886"/>
          </a:xfrm>
          <a:prstGeom prst="rect">
            <a:avLst/>
          </a:prstGeom>
          <a:noFill/>
        </p:spPr>
        <p:txBody>
          <a:bodyPr wrap="square" rtlCol="0">
            <a:spAutoFit/>
          </a:bodyPr>
          <a:lstStyle/>
          <a:p>
            <a:r>
              <a:rPr lang="en-IN" sz="4000" dirty="0">
                <a:latin typeface="Baskerville Old Face" panose="02020602080505020303" pitchFamily="18" charset="0"/>
              </a:rPr>
              <a:t>KNN  REGRESSION</a:t>
            </a:r>
          </a:p>
        </p:txBody>
      </p:sp>
      <p:sp>
        <p:nvSpPr>
          <p:cNvPr id="3" name="TextBox 2">
            <a:extLst>
              <a:ext uri="{FF2B5EF4-FFF2-40B4-BE49-F238E27FC236}">
                <a16:creationId xmlns:a16="http://schemas.microsoft.com/office/drawing/2014/main" id="{09ABFDA9-213A-0DBE-234F-155D40BE75EA}"/>
              </a:ext>
            </a:extLst>
          </p:cNvPr>
          <p:cNvSpPr txBox="1"/>
          <p:nvPr/>
        </p:nvSpPr>
        <p:spPr>
          <a:xfrm>
            <a:off x="393032" y="1116530"/>
            <a:ext cx="11232682" cy="5324535"/>
          </a:xfrm>
          <a:prstGeom prst="rect">
            <a:avLst/>
          </a:prstGeom>
          <a:noFill/>
        </p:spPr>
        <p:txBody>
          <a:bodyPr wrap="square" rtlCol="0">
            <a:spAutoFit/>
          </a:bodyPr>
          <a:lstStyle/>
          <a:p>
            <a:r>
              <a:rPr lang="en-US" sz="2000" dirty="0">
                <a:latin typeface="Centaur" panose="02030504050205020304" pitchFamily="18" charset="0"/>
              </a:rPr>
              <a:t>K-Nearest Neighbors (KNN) regression is a machine learning algorithm used for predicting continuous values, making it suitable for regression tasks. KNN works on the principle of similarity: it predicts the value of a new data point by considering the K nearest data points (neighbors) in the training dataset. In regression, these neighbors' target values are averaged to make the prediction.</a:t>
            </a:r>
          </a:p>
          <a:p>
            <a:endParaRPr lang="en-US" sz="2000" dirty="0">
              <a:latin typeface="Centaur" panose="02030504050205020304" pitchFamily="18" charset="0"/>
            </a:endParaRPr>
          </a:p>
          <a:p>
            <a:r>
              <a:rPr lang="en-US" sz="2000" dirty="0">
                <a:latin typeface="Centaur" panose="02030504050205020304" pitchFamily="18" charset="0"/>
              </a:rPr>
              <a:t>Here's how KNN regression works:</a:t>
            </a:r>
          </a:p>
          <a:p>
            <a:endParaRPr lang="en-US" sz="2000" dirty="0">
              <a:latin typeface="Centaur" panose="02030504050205020304" pitchFamily="18" charset="0"/>
            </a:endParaRPr>
          </a:p>
          <a:p>
            <a:r>
              <a:rPr lang="en-US" sz="2000" dirty="0">
                <a:latin typeface="Centaur" panose="02030504050205020304" pitchFamily="18" charset="0"/>
              </a:rPr>
              <a:t>1. Choose the number of neighbors (K) to consider.</a:t>
            </a:r>
          </a:p>
          <a:p>
            <a:r>
              <a:rPr lang="en-US" sz="2000" dirty="0">
                <a:latin typeface="Centaur" panose="02030504050205020304" pitchFamily="18" charset="0"/>
              </a:rPr>
              <a:t>2. Calculate the distances between the new data point and all data points in the training set, often using methods like Euclidean distance.</a:t>
            </a:r>
          </a:p>
          <a:p>
            <a:r>
              <a:rPr lang="en-US" sz="2000" dirty="0">
                <a:latin typeface="Centaur" panose="02030504050205020304" pitchFamily="18" charset="0"/>
              </a:rPr>
              <a:t>3. Select the K nearest neighbors.</a:t>
            </a:r>
          </a:p>
          <a:p>
            <a:r>
              <a:rPr lang="en-US" sz="2000" dirty="0">
                <a:latin typeface="Centaur" panose="02030504050205020304" pitchFamily="18" charset="0"/>
              </a:rPr>
              <a:t>4. Average their target values to predict the value for the new data point.</a:t>
            </a:r>
          </a:p>
          <a:p>
            <a:endParaRPr lang="en-US" sz="2000" dirty="0">
              <a:latin typeface="Centaur" panose="02030504050205020304" pitchFamily="18" charset="0"/>
            </a:endParaRPr>
          </a:p>
          <a:p>
            <a:r>
              <a:rPr lang="en-US" sz="2000" dirty="0">
                <a:latin typeface="Centaur" panose="02030504050205020304" pitchFamily="18" charset="0"/>
              </a:rPr>
              <a:t>KNN regression is a non-parametric and instance-based algorithm, meaning it doesn't make underlying assumptions about the data's distribution. It can adapt to complex and nonlinear relationships but may be sensitive to the choice of K and the distance metric. KNN is useful in scenarios where local patterns in the data are more relevant than global trends, such as in spatial analysis or time series forecasting.</a:t>
            </a:r>
            <a:endParaRPr lang="en-IN" sz="2000" dirty="0">
              <a:latin typeface="Centaur" panose="02030504050205020304" pitchFamily="18" charset="0"/>
            </a:endParaRPr>
          </a:p>
        </p:txBody>
      </p:sp>
    </p:spTree>
    <p:extLst>
      <p:ext uri="{BB962C8B-B14F-4D97-AF65-F5344CB8AC3E}">
        <p14:creationId xmlns:p14="http://schemas.microsoft.com/office/powerpoint/2010/main" val="4256802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gtEl>
                                        <p:attrNameLst>
                                          <p:attrName>style.color</p:attrName>
                                        </p:attrNameLst>
                                      </p:cBhvr>
                                      <p:to>
                                        <a:schemeClr val="bg1"/>
                                      </p:to>
                                    </p:animClr>
                                    <p:animClr clrSpc="rgb" dir="cw">
                                      <p:cBhvr>
                                        <p:cTn id="7" dur="250" autoRev="1" fill="remove"/>
                                        <p:tgtEl>
                                          <p:spTgt spid="3"/>
                                        </p:tgtEl>
                                        <p:attrNameLst>
                                          <p:attrName>fillcolor</p:attrName>
                                        </p:attrNameLst>
                                      </p:cBhvr>
                                      <p:to>
                                        <a:schemeClr val="bg1"/>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D62119-1B5A-397A-CE7E-9EFA2B74061F}"/>
              </a:ext>
            </a:extLst>
          </p:cNvPr>
          <p:cNvSpPr txBox="1"/>
          <p:nvPr/>
        </p:nvSpPr>
        <p:spPr>
          <a:xfrm>
            <a:off x="1578543" y="831053"/>
            <a:ext cx="10270156" cy="5632311"/>
          </a:xfrm>
          <a:prstGeom prst="rect">
            <a:avLst/>
          </a:prstGeom>
          <a:noFill/>
        </p:spPr>
        <p:txBody>
          <a:bodyPr wrap="square" rtlCol="0">
            <a:spAutoFit/>
          </a:bodyPr>
          <a:lstStyle/>
          <a:p>
            <a:r>
              <a:rPr lang="en-US" dirty="0">
                <a:latin typeface="Bahnschrift SemiBold" panose="020B0502040204020203" pitchFamily="34" charset="0"/>
              </a:rPr>
              <a:t>The Bootstrap Method is a resampling technique widely used in statistics and machine learning for estimating the sampling distribution of a statistic or making inferences about a population based on a sample of data. It involves creating multiple resamples (bootstrap samples) from the original dataset by randomly selecting data points with replacement.</a:t>
            </a:r>
          </a:p>
          <a:p>
            <a:endParaRPr lang="en-US" dirty="0">
              <a:latin typeface="Bahnschrift SemiBold" panose="020B0502040204020203" pitchFamily="34" charset="0"/>
            </a:endParaRPr>
          </a:p>
          <a:p>
            <a:r>
              <a:rPr lang="en-US" dirty="0">
                <a:latin typeface="Bahnschrift SemiBold" panose="020B0502040204020203" pitchFamily="34" charset="0"/>
              </a:rPr>
              <a:t>Here's how the Bootstrap Method works:</a:t>
            </a:r>
          </a:p>
          <a:p>
            <a:endParaRPr lang="en-US" dirty="0">
              <a:latin typeface="Bahnschrift SemiBold" panose="020B0502040204020203" pitchFamily="34" charset="0"/>
            </a:endParaRPr>
          </a:p>
          <a:p>
            <a:r>
              <a:rPr lang="en-US" dirty="0">
                <a:latin typeface="Bahnschrift SemiBold" panose="020B0502040204020203" pitchFamily="34" charset="0"/>
              </a:rPr>
              <a:t>1. Start with a dataset of size N.</a:t>
            </a:r>
          </a:p>
          <a:p>
            <a:r>
              <a:rPr lang="en-US" dirty="0">
                <a:latin typeface="Bahnschrift SemiBold" panose="020B0502040204020203" pitchFamily="34" charset="0"/>
              </a:rPr>
              <a:t>2. Create B (typically, thousands) bootstrap samples by randomly selecting N data points with replacement from the original dataset. This means that some data points may appear multiple times in a bootstrap sample, while others may not appear at all.</a:t>
            </a:r>
          </a:p>
          <a:p>
            <a:r>
              <a:rPr lang="en-US" dirty="0">
                <a:latin typeface="Bahnschrift SemiBold" panose="020B0502040204020203" pitchFamily="34" charset="0"/>
              </a:rPr>
              <a:t>3. Calculate the statistic of interest (e.g., mean, median, standard error) for each of these B bootstrap samples.</a:t>
            </a:r>
          </a:p>
          <a:p>
            <a:r>
              <a:rPr lang="en-US" dirty="0">
                <a:latin typeface="Bahnschrift SemiBold" panose="020B0502040204020203" pitchFamily="34" charset="0"/>
              </a:rPr>
              <a:t>4. The collection of statistics forms the bootstrap sampling distribution, which can be used to estimate the uncertainty associated with the statistic, construct confidence intervals, or perform hypothesis testing.</a:t>
            </a:r>
          </a:p>
          <a:p>
            <a:endParaRPr lang="en-US" dirty="0">
              <a:latin typeface="Bahnschrift SemiBold" panose="020B0502040204020203" pitchFamily="34" charset="0"/>
            </a:endParaRPr>
          </a:p>
          <a:p>
            <a:r>
              <a:rPr lang="en-US" dirty="0">
                <a:latin typeface="Bahnschrift SemiBold" panose="020B0502040204020203" pitchFamily="34" charset="0"/>
              </a:rPr>
              <a:t>The Bootstrap Method is valuable when analytical methods for estimating the distribution of a statistic are complex or unavailable. It provides a robust and computationally efficient way to approximate the sampling distribution, making it a versatile tool for statistical analysis.</a:t>
            </a:r>
            <a:endParaRPr lang="en-IN" dirty="0">
              <a:latin typeface="Bahnschrift SemiBold" panose="020B0502040204020203" pitchFamily="34" charset="0"/>
            </a:endParaRPr>
          </a:p>
        </p:txBody>
      </p:sp>
      <p:sp>
        <p:nvSpPr>
          <p:cNvPr id="3" name="TextBox 2">
            <a:extLst>
              <a:ext uri="{FF2B5EF4-FFF2-40B4-BE49-F238E27FC236}">
                <a16:creationId xmlns:a16="http://schemas.microsoft.com/office/drawing/2014/main" id="{517D9CBA-A54F-090D-E81D-A451533BC9D2}"/>
              </a:ext>
            </a:extLst>
          </p:cNvPr>
          <p:cNvSpPr txBox="1"/>
          <p:nvPr/>
        </p:nvSpPr>
        <p:spPr>
          <a:xfrm>
            <a:off x="3202004" y="100681"/>
            <a:ext cx="8989996" cy="707886"/>
          </a:xfrm>
          <a:prstGeom prst="rect">
            <a:avLst/>
          </a:prstGeom>
          <a:noFill/>
        </p:spPr>
        <p:txBody>
          <a:bodyPr wrap="square" rtlCol="0">
            <a:spAutoFit/>
          </a:bodyPr>
          <a:lstStyle/>
          <a:p>
            <a:r>
              <a:rPr lang="en-IN" sz="4000" dirty="0">
                <a:latin typeface="Baskerville Old Face" panose="02020602080505020303" pitchFamily="18" charset="0"/>
              </a:rPr>
              <a:t>Bootstrap Method</a:t>
            </a:r>
          </a:p>
        </p:txBody>
      </p:sp>
    </p:spTree>
    <p:extLst>
      <p:ext uri="{BB962C8B-B14F-4D97-AF65-F5344CB8AC3E}">
        <p14:creationId xmlns:p14="http://schemas.microsoft.com/office/powerpoint/2010/main" val="242952139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D7F7BE5-6487-D850-F8FF-19597EBE8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798" y="1901289"/>
            <a:ext cx="8912993" cy="46053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3217C3-BDF6-F36B-9FA9-422CDDFB097E}"/>
              </a:ext>
            </a:extLst>
          </p:cNvPr>
          <p:cNvSpPr txBox="1"/>
          <p:nvPr/>
        </p:nvSpPr>
        <p:spPr>
          <a:xfrm>
            <a:off x="4049028" y="100681"/>
            <a:ext cx="8989996" cy="769441"/>
          </a:xfrm>
          <a:prstGeom prst="rect">
            <a:avLst/>
          </a:prstGeom>
          <a:noFill/>
        </p:spPr>
        <p:txBody>
          <a:bodyPr wrap="square" rtlCol="0">
            <a:spAutoFit/>
          </a:bodyPr>
          <a:lstStyle/>
          <a:p>
            <a:r>
              <a:rPr lang="en-IN" sz="4400" b="1" dirty="0">
                <a:solidFill>
                  <a:schemeClr val="bg1"/>
                </a:solidFill>
                <a:latin typeface="Franklin Gothic Heavy" panose="020B0903020102020204" pitchFamily="34" charset="0"/>
              </a:rPr>
              <a:t>Conclusion</a:t>
            </a:r>
          </a:p>
        </p:txBody>
      </p:sp>
      <p:sp>
        <p:nvSpPr>
          <p:cNvPr id="3" name="TextBox 2">
            <a:extLst>
              <a:ext uri="{FF2B5EF4-FFF2-40B4-BE49-F238E27FC236}">
                <a16:creationId xmlns:a16="http://schemas.microsoft.com/office/drawing/2014/main" id="{5BC42541-B335-51D3-488E-4B8C3BC297D2}"/>
              </a:ext>
            </a:extLst>
          </p:cNvPr>
          <p:cNvSpPr txBox="1"/>
          <p:nvPr/>
        </p:nvSpPr>
        <p:spPr>
          <a:xfrm>
            <a:off x="1097280" y="1049154"/>
            <a:ext cx="10299032" cy="646331"/>
          </a:xfrm>
          <a:prstGeom prst="rect">
            <a:avLst/>
          </a:prstGeom>
          <a:noFill/>
        </p:spPr>
        <p:txBody>
          <a:bodyPr wrap="square" rtlCol="0">
            <a:spAutoFit/>
          </a:bodyPr>
          <a:lstStyle/>
          <a:p>
            <a:r>
              <a:rPr lang="en-US" b="0" i="0" dirty="0">
                <a:solidFill>
                  <a:schemeClr val="bg1"/>
                </a:solidFill>
                <a:effectLst/>
                <a:latin typeface="Courier New" panose="02070309020205020404" pitchFamily="49" charset="0"/>
              </a:rPr>
              <a:t>The Best Model (Bootstrap) is Linear Regression with a Mean MSE of 15411068344867.20</a:t>
            </a:r>
            <a:endParaRPr lang="en-IN" dirty="0">
              <a:solidFill>
                <a:schemeClr val="bg1"/>
              </a:solidFill>
            </a:endParaRPr>
          </a:p>
        </p:txBody>
      </p:sp>
    </p:spTree>
    <p:extLst>
      <p:ext uri="{BB962C8B-B14F-4D97-AF65-F5344CB8AC3E}">
        <p14:creationId xmlns:p14="http://schemas.microsoft.com/office/powerpoint/2010/main" val="2474551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sz="quarter" idx="12"/>
          </p:nvPr>
        </p:nvSpPr>
        <p:spPr>
          <a:xfrm>
            <a:off x="11532033" y="6182333"/>
            <a:ext cx="609200" cy="624800"/>
          </a:xfrm>
          <a:prstGeom prst="rect">
            <a:avLst/>
          </a:prstGeom>
        </p:spPr>
        <p:txBody>
          <a:bodyPr spcFirstLastPara="1" vert="horz" wrap="square" lIns="0" tIns="0" rIns="0" bIns="0" rtlCol="0" anchor="b" anchorCtr="0">
            <a:noAutofit/>
          </a:bodyPr>
          <a:lstStyle/>
          <a:p>
            <a:pPr algn="r"/>
            <a:fld id="{00000000-1234-1234-1234-123412341234}" type="slidenum">
              <a:rPr lang="en"/>
              <a:pPr algn="r"/>
              <a:t>19</a:t>
            </a:fld>
            <a:endParaRPr dirty="0"/>
          </a:p>
        </p:txBody>
      </p:sp>
      <p:sp>
        <p:nvSpPr>
          <p:cNvPr id="2223" name="Google Shape;2223;p34"/>
          <p:cNvSpPr txBox="1">
            <a:spLocks noGrp="1"/>
          </p:cNvSpPr>
          <p:nvPr>
            <p:ph type="ctrTitle" idx="4294967295"/>
          </p:nvPr>
        </p:nvSpPr>
        <p:spPr>
          <a:xfrm>
            <a:off x="352039" y="1487096"/>
            <a:ext cx="7121525" cy="1111250"/>
          </a:xfrm>
          <a:prstGeom prst="rect">
            <a:avLst/>
          </a:prstGeom>
        </p:spPr>
        <p:txBody>
          <a:bodyPr spcFirstLastPara="1" vert="horz" wrap="square" lIns="0" tIns="0" rIns="0" bIns="0" rtlCol="0" anchor="t" anchorCtr="0">
            <a:noAutofit/>
          </a:bodyPr>
          <a:lstStyle/>
          <a:p>
            <a:pPr>
              <a:spcBef>
                <a:spcPts val="0"/>
              </a:spcBef>
            </a:pPr>
            <a:r>
              <a:rPr lang="en" sz="9600" dirty="0">
                <a:effectLst>
                  <a:outerShdw blurRad="50800" dist="38100" dir="5400000" algn="t" rotWithShape="0">
                    <a:prstClr val="black">
                      <a:alpha val="40000"/>
                    </a:prstClr>
                  </a:outerShdw>
                </a:effectLst>
              </a:rPr>
              <a:t>THANK Y</a:t>
            </a:r>
            <a:r>
              <a:rPr lang="en" sz="9600" dirty="0">
                <a:solidFill>
                  <a:schemeClr val="bg1"/>
                </a:solidFill>
                <a:effectLst>
                  <a:outerShdw blurRad="38100" dist="38100" dir="2700000" algn="tl">
                    <a:srgbClr val="000000">
                      <a:alpha val="43137"/>
                    </a:srgbClr>
                  </a:outerShdw>
                </a:effectLst>
              </a:rPr>
              <a:t>O</a:t>
            </a:r>
            <a:r>
              <a:rPr lang="en" sz="9600" dirty="0">
                <a:effectLst>
                  <a:outerShdw blurRad="50800" dist="38100" dir="5400000" algn="t" rotWithShape="0">
                    <a:prstClr val="black">
                      <a:alpha val="40000"/>
                    </a:prstClr>
                  </a:outerShdw>
                </a:effectLst>
              </a:rPr>
              <a:t>U</a:t>
            </a:r>
            <a:endParaRPr sz="9600" dirty="0">
              <a:effectLst>
                <a:outerShdw blurRad="50800" dist="38100" dir="5400000" algn="t" rotWithShape="0">
                  <a:prstClr val="black">
                    <a:alpha val="40000"/>
                  </a:prstClr>
                </a:outerShdw>
              </a:effectLst>
            </a:endParaRPr>
          </a:p>
        </p:txBody>
      </p:sp>
      <p:grpSp>
        <p:nvGrpSpPr>
          <p:cNvPr id="2077" name="Google Shape;2077;p34"/>
          <p:cNvGrpSpPr/>
          <p:nvPr/>
        </p:nvGrpSpPr>
        <p:grpSpPr>
          <a:xfrm>
            <a:off x="7473564" y="989300"/>
            <a:ext cx="4474832" cy="5105395"/>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grpSp>
      <p:sp>
        <p:nvSpPr>
          <p:cNvPr id="2" name="Google Shape;4830;p49">
            <a:extLst>
              <a:ext uri="{FF2B5EF4-FFF2-40B4-BE49-F238E27FC236}">
                <a16:creationId xmlns:a16="http://schemas.microsoft.com/office/drawing/2014/main" id="{81AF5A7F-5B7D-C0D0-1453-7E05B0C1751B}"/>
              </a:ext>
            </a:extLst>
          </p:cNvPr>
          <p:cNvSpPr/>
          <p:nvPr/>
        </p:nvSpPr>
        <p:spPr>
          <a:xfrm>
            <a:off x="5699642" y="3122889"/>
            <a:ext cx="989528" cy="988924"/>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00"/>
          </a:solidFill>
          <a:ln>
            <a:noFill/>
          </a:ln>
          <a:effectLst>
            <a:outerShdw blurRad="50800" dist="38100" dir="5400000" algn="t" rotWithShape="0">
              <a:prstClr val="black">
                <a:alpha val="40000"/>
              </a:prstClr>
            </a:outerShdw>
          </a:effectLst>
        </p:spPr>
        <p:txBody>
          <a:bodyPr spcFirstLastPara="1" wrap="square" lIns="121900" tIns="121900" rIns="121900" bIns="121900" anchor="ctr" anchorCtr="0">
            <a:noAutofit/>
          </a:bodyPr>
          <a:lstStyle/>
          <a:p>
            <a:endParaRPr sz="2400" dirty="0">
              <a:solidFill>
                <a:schemeClr val="dk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2">
            <a:extLst>
              <a:ext uri="{BEBA8EAE-BF5A-486C-A8C5-ECC9F3942E4B}">
                <a14:imgProps xmlns:a14="http://schemas.microsoft.com/office/drawing/2010/main">
                  <a14:imgLayer r:embed="rId3">
                    <a14:imgEffect>
                      <a14:sharpenSoften amount="53000"/>
                    </a14:imgEffect>
                    <a14:imgEffect>
                      <a14:saturation sat="20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550D09-1E64-B901-7527-6A3CAC4DC535}"/>
              </a:ext>
            </a:extLst>
          </p:cNvPr>
          <p:cNvSpPr>
            <a:spLocks noGrp="1"/>
          </p:cNvSpPr>
          <p:nvPr>
            <p:ph type="title"/>
          </p:nvPr>
        </p:nvSpPr>
        <p:spPr>
          <a:xfrm>
            <a:off x="317634" y="259882"/>
            <a:ext cx="10635916" cy="1501541"/>
          </a:xfrm>
        </p:spPr>
        <p:txBody>
          <a:bodyPr/>
          <a:lstStyle/>
          <a:p>
            <a:r>
              <a:rPr lang="en-IN" dirty="0"/>
              <a:t>Stock price prediction</a:t>
            </a:r>
          </a:p>
        </p:txBody>
      </p:sp>
      <p:sp>
        <p:nvSpPr>
          <p:cNvPr id="14" name="TextBox 13">
            <a:extLst>
              <a:ext uri="{FF2B5EF4-FFF2-40B4-BE49-F238E27FC236}">
                <a16:creationId xmlns:a16="http://schemas.microsoft.com/office/drawing/2014/main" id="{7B90A2EE-BE2B-1E15-3B55-430383142F7E}"/>
              </a:ext>
            </a:extLst>
          </p:cNvPr>
          <p:cNvSpPr txBox="1"/>
          <p:nvPr/>
        </p:nvSpPr>
        <p:spPr>
          <a:xfrm>
            <a:off x="231006" y="2088682"/>
            <a:ext cx="11444438" cy="4401205"/>
          </a:xfrm>
          <a:prstGeom prst="rect">
            <a:avLst/>
          </a:prstGeom>
          <a:noFill/>
        </p:spPr>
        <p:txBody>
          <a:bodyPr wrap="square" rtlCol="0">
            <a:spAutoFit/>
          </a:bodyPr>
          <a:lstStyle/>
          <a:p>
            <a:pPr algn="l"/>
            <a:r>
              <a:rPr lang="en-US" sz="2000" b="1" i="0" dirty="0">
                <a:solidFill>
                  <a:srgbClr val="002060"/>
                </a:solidFill>
                <a:effectLst/>
                <a:cs typeface="Times New Roman" panose="02020603050405020304" pitchFamily="18" charset="0"/>
              </a:rPr>
              <a:t>Stock price prediction is the process of using various methods and data to forecast the future prices of a company's stock in financial markets. This prediction is based on the belief that past stock price patterns, financial information, and other relevant data can provide insights into where a stock's price may be headed.</a:t>
            </a:r>
          </a:p>
          <a:p>
            <a:pPr algn="l"/>
            <a:r>
              <a:rPr lang="en-US" sz="2000" b="1" i="0" dirty="0">
                <a:solidFill>
                  <a:srgbClr val="002060"/>
                </a:solidFill>
                <a:effectLst/>
                <a:cs typeface="Times New Roman" panose="02020603050405020304" pitchFamily="18" charset="0"/>
              </a:rPr>
              <a:t>Here's a brief overview of how stock price prediction works:</a:t>
            </a:r>
          </a:p>
          <a:p>
            <a:pPr algn="l"/>
            <a:r>
              <a:rPr lang="en-US" sz="2000" b="1" i="0" dirty="0">
                <a:solidFill>
                  <a:srgbClr val="002060"/>
                </a:solidFill>
                <a:effectLst/>
                <a:cs typeface="Times New Roman" panose="02020603050405020304" pitchFamily="18" charset="0"/>
              </a:rPr>
              <a:t>Stock price prediction is the process of using various methods and data to forecast the future prices of a company's stock in financial markets. This prediction is based on the belief that past stock price patterns, financial information, and other relevant data can provide insights into where a stock's price may be headed.</a:t>
            </a:r>
          </a:p>
          <a:p>
            <a:pPr algn="l"/>
            <a:endParaRPr lang="en-US" sz="2000" b="1" i="0" dirty="0">
              <a:solidFill>
                <a:srgbClr val="002060"/>
              </a:solidFill>
              <a:effectLst/>
              <a:cs typeface="Times New Roman" panose="02020603050405020304" pitchFamily="18" charset="0"/>
            </a:endParaRPr>
          </a:p>
          <a:p>
            <a:pPr algn="l"/>
            <a:r>
              <a:rPr lang="en-US" sz="2000" b="1" i="0" dirty="0">
                <a:solidFill>
                  <a:srgbClr val="002060"/>
                </a:solidFill>
                <a:effectLst/>
                <a:cs typeface="Times New Roman" panose="02020603050405020304" pitchFamily="18" charset="0"/>
              </a:rPr>
              <a:t>Here's a brief overview of how stock price prediction works:</a:t>
            </a:r>
          </a:p>
          <a:p>
            <a:pPr algn="l"/>
            <a:r>
              <a:rPr lang="en-US" sz="2000" b="1" i="0" dirty="0">
                <a:solidFill>
                  <a:srgbClr val="002060"/>
                </a:solidFill>
                <a:effectLst/>
                <a:cs typeface="Times New Roman" panose="02020603050405020304" pitchFamily="18" charset="0"/>
              </a:rPr>
              <a:t>1. Data Collection: Gather historical stock price data, as well as various relevant factors that could impact the stock's price. This can include financial statements, economic indicators, news sentiment, and more.</a:t>
            </a:r>
          </a:p>
          <a:p>
            <a:pPr algn="l"/>
            <a:endParaRPr lang="en-US" sz="2000" b="1" i="0" dirty="0">
              <a:solidFill>
                <a:srgbClr val="C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0658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BBD9B-CF87-9C80-7F43-093AE05A94AB}"/>
              </a:ext>
            </a:extLst>
          </p:cNvPr>
          <p:cNvSpPr>
            <a:spLocks noGrp="1"/>
          </p:cNvSpPr>
          <p:nvPr>
            <p:ph idx="1"/>
          </p:nvPr>
        </p:nvSpPr>
        <p:spPr>
          <a:xfrm>
            <a:off x="173255" y="173255"/>
            <a:ext cx="11694693" cy="6054290"/>
          </a:xfrm>
        </p:spPr>
        <p:txBody>
          <a:bodyPr>
            <a:noAutofit/>
          </a:bodyPr>
          <a:lstStyle/>
          <a:p>
            <a:pPr marL="0" indent="0">
              <a:buNone/>
            </a:pPr>
            <a:endParaRPr lang="en-US" sz="2000" b="1" dirty="0">
              <a:solidFill>
                <a:srgbClr val="002060"/>
              </a:solidFill>
              <a:cs typeface="Times New Roman" panose="02020603050405020304" pitchFamily="18" charset="0"/>
            </a:endParaRPr>
          </a:p>
          <a:p>
            <a:pPr marL="0" indent="0">
              <a:buNone/>
            </a:pPr>
            <a:r>
              <a:rPr lang="en-US" sz="2000" b="1" dirty="0">
                <a:solidFill>
                  <a:srgbClr val="002060"/>
                </a:solidFill>
                <a:cs typeface="Times New Roman" panose="02020603050405020304" pitchFamily="18" charset="0"/>
              </a:rPr>
              <a:t>2. Feature Selection: Identify and select the most important variables or features that are likely to influence stock prices. Common features include price trends, trading volume, company earnings, and macroeconomic factors.</a:t>
            </a:r>
          </a:p>
          <a:p>
            <a:r>
              <a:rPr lang="en-US" sz="2000" b="1" dirty="0">
                <a:solidFill>
                  <a:srgbClr val="002060"/>
                </a:solidFill>
                <a:cs typeface="Times New Roman" panose="02020603050405020304" pitchFamily="18" charset="0"/>
              </a:rPr>
              <a:t>3. Model Building: Develop predictive models using techniques from statistics and machine learning.</a:t>
            </a:r>
          </a:p>
          <a:p>
            <a:r>
              <a:rPr lang="en-US" sz="2000" b="1" dirty="0">
                <a:solidFill>
                  <a:srgbClr val="002060"/>
                </a:solidFill>
                <a:cs typeface="Times New Roman" panose="02020603050405020304" pitchFamily="18" charset="0"/>
              </a:rPr>
              <a:t>Common approaches include linear regression, time series analysis, and more advanced methods like neural networks.</a:t>
            </a:r>
          </a:p>
          <a:p>
            <a:r>
              <a:rPr lang="en-US" sz="2000" b="1" dirty="0">
                <a:solidFill>
                  <a:srgbClr val="002060"/>
                </a:solidFill>
                <a:cs typeface="Times New Roman" panose="02020603050405020304" pitchFamily="18" charset="0"/>
              </a:rPr>
              <a:t>4. Training:  Train the chosen model using historical data. The model learns patterns and relationships between the selected features and past stock price movements.</a:t>
            </a:r>
          </a:p>
          <a:p>
            <a:pPr marL="0" indent="0">
              <a:buNone/>
            </a:pPr>
            <a:r>
              <a:rPr lang="en-US" sz="2000" b="1" dirty="0">
                <a:solidFill>
                  <a:srgbClr val="002060"/>
                </a:solidFill>
                <a:cs typeface="Times New Roman" panose="02020603050405020304" pitchFamily="18" charset="0"/>
              </a:rPr>
              <a:t>5. Evaluation:  Evaluate the model's performance using a separate dataset (validation set) that it hasn't seen before. Common evaluation metrics include Mean Squared Error (MSE), Root Mean Squared Error (RMSE), and Mean Absolute Error (MAE).</a:t>
            </a:r>
          </a:p>
          <a:p>
            <a:r>
              <a:rPr lang="en-US" sz="2000" b="1" dirty="0">
                <a:solidFill>
                  <a:srgbClr val="002060"/>
                </a:solidFill>
              </a:rPr>
              <a:t>6. Prediction: Once the model is deemed satisfactory, use it to make future stock price predictions based on new, incoming data.</a:t>
            </a:r>
          </a:p>
          <a:p>
            <a:endParaRPr lang="en-US" sz="2000" dirty="0"/>
          </a:p>
        </p:txBody>
      </p:sp>
    </p:spTree>
    <p:extLst>
      <p:ext uri="{BB962C8B-B14F-4D97-AF65-F5344CB8AC3E}">
        <p14:creationId xmlns:p14="http://schemas.microsoft.com/office/powerpoint/2010/main" val="309232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Netflix stock falls again as the previous most-bullish analyst slashes price  target - MarketWatch">
            <a:extLst>
              <a:ext uri="{FF2B5EF4-FFF2-40B4-BE49-F238E27FC236}">
                <a16:creationId xmlns:a16="http://schemas.microsoft.com/office/drawing/2014/main" id="{8B9AE841-D430-A37B-89E4-EF8E0957E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99" y="327259"/>
            <a:ext cx="11640802" cy="573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679465-7C00-56BA-2190-66EBF6985C16}"/>
              </a:ext>
            </a:extLst>
          </p:cNvPr>
          <p:cNvPicPr>
            <a:picLocks noChangeAspect="1"/>
          </p:cNvPicPr>
          <p:nvPr/>
        </p:nvPicPr>
        <p:blipFill>
          <a:blip r:embed="rId2"/>
          <a:stretch>
            <a:fillRect/>
          </a:stretch>
        </p:blipFill>
        <p:spPr>
          <a:xfrm>
            <a:off x="0" y="0"/>
            <a:ext cx="6477802" cy="5961668"/>
          </a:xfrm>
          <a:prstGeom prst="rect">
            <a:avLst/>
          </a:prstGeom>
        </p:spPr>
      </p:pic>
      <p:pic>
        <p:nvPicPr>
          <p:cNvPr id="5" name="Picture 4">
            <a:extLst>
              <a:ext uri="{FF2B5EF4-FFF2-40B4-BE49-F238E27FC236}">
                <a16:creationId xmlns:a16="http://schemas.microsoft.com/office/drawing/2014/main" id="{CD543A0C-3EAC-E1E4-0CC0-71FE56783EDC}"/>
              </a:ext>
            </a:extLst>
          </p:cNvPr>
          <p:cNvPicPr>
            <a:picLocks noChangeAspect="1"/>
          </p:cNvPicPr>
          <p:nvPr/>
        </p:nvPicPr>
        <p:blipFill>
          <a:blip r:embed="rId3"/>
          <a:stretch>
            <a:fillRect/>
          </a:stretch>
        </p:blipFill>
        <p:spPr>
          <a:xfrm>
            <a:off x="6477802" y="202130"/>
            <a:ext cx="5572620" cy="5784783"/>
          </a:xfrm>
          <a:prstGeom prst="rect">
            <a:avLst/>
          </a:prstGeom>
        </p:spPr>
      </p:pic>
    </p:spTree>
    <p:extLst>
      <p:ext uri="{BB962C8B-B14F-4D97-AF65-F5344CB8AC3E}">
        <p14:creationId xmlns:p14="http://schemas.microsoft.com/office/powerpoint/2010/main" val="145320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AD1F-4830-D07D-2DC8-1B59916EE813}"/>
              </a:ext>
            </a:extLst>
          </p:cNvPr>
          <p:cNvSpPr>
            <a:spLocks noGrp="1"/>
          </p:cNvSpPr>
          <p:nvPr>
            <p:ph type="title"/>
          </p:nvPr>
        </p:nvSpPr>
        <p:spPr>
          <a:xfrm>
            <a:off x="677334" y="664143"/>
            <a:ext cx="9612072" cy="6766560"/>
          </a:xfrm>
        </p:spPr>
        <p:txBody>
          <a:bodyPr>
            <a:normAutofit/>
          </a:bodyPr>
          <a:lstStyle/>
          <a:p>
            <a:pPr algn="l">
              <a:buFont typeface="+mj-lt"/>
              <a:buAutoNum type="arabicPeriod"/>
            </a:pPr>
            <a:r>
              <a:rPr lang="en-US" sz="2000" b="1" i="0" dirty="0">
                <a:solidFill>
                  <a:schemeClr val="tx1">
                    <a:lumMod val="85000"/>
                    <a:lumOff val="15000"/>
                  </a:schemeClr>
                </a:solidFill>
                <a:effectLst/>
                <a:latin typeface="Times New Roman" panose="02020603050405020304" pitchFamily="18" charset="0"/>
                <a:cs typeface="Times New Roman" panose="02020603050405020304" pitchFamily="18" charset="0"/>
              </a:rPr>
              <a:t>Predicting stock prices is a complex task and involves various factors, including economic conditions, company performance, market sentiment, and external events. Machine learning models are often used to make predictions based on historical data. When predicting stock prices, several features, or variables, are commonly used to provide input to these models. Here, I'll explain some of the key features used In stock price prediction:</a:t>
            </a:r>
            <a:br>
              <a:rPr lang="en-US" sz="2000" b="1" i="0" dirty="0">
                <a:solidFill>
                  <a:schemeClr val="tx1">
                    <a:lumMod val="85000"/>
                    <a:lumOff val="15000"/>
                  </a:schemeClr>
                </a:solidFill>
                <a:effectLst/>
                <a:latin typeface="Times New Roman" panose="02020603050405020304" pitchFamily="18" charset="0"/>
                <a:cs typeface="Times New Roman" panose="02020603050405020304" pitchFamily="18" charset="0"/>
              </a:rPr>
            </a:br>
            <a:r>
              <a:rPr lang="en-US" sz="2000" b="1" i="0" dirty="0">
                <a:solidFill>
                  <a:schemeClr val="tx1">
                    <a:lumMod val="85000"/>
                    <a:lumOff val="15000"/>
                  </a:schemeClr>
                </a:solidFill>
                <a:effectLst/>
                <a:latin typeface="Times New Roman" panose="02020603050405020304" pitchFamily="18" charset="0"/>
                <a:cs typeface="Times New Roman" panose="02020603050405020304" pitchFamily="18" charset="0"/>
              </a:rPr>
              <a:t>                                                   Feature details:</a:t>
            </a:r>
            <a:br>
              <a:rPr lang="en-US" sz="2000" b="1" i="0" dirty="0">
                <a:solidFill>
                  <a:schemeClr val="tx1">
                    <a:lumMod val="85000"/>
                    <a:lumOff val="15000"/>
                  </a:schemeClr>
                </a:solidFill>
                <a:effectLst/>
                <a:latin typeface="Times New Roman" panose="02020603050405020304" pitchFamily="18" charset="0"/>
                <a:cs typeface="Times New Roman" panose="02020603050405020304" pitchFamily="18" charset="0"/>
              </a:rPr>
            </a:br>
            <a:r>
              <a:rPr lang="en-US" sz="2000" b="1" i="0" dirty="0">
                <a:solidFill>
                  <a:schemeClr val="tx1">
                    <a:lumMod val="85000"/>
                    <a:lumOff val="15000"/>
                  </a:schemeClr>
                </a:solidFill>
                <a:effectLst/>
                <a:latin typeface="Söhne"/>
              </a:rPr>
              <a:t>Open Price:</a:t>
            </a:r>
            <a:r>
              <a:rPr lang="en-US" sz="2000" b="0" i="0" dirty="0">
                <a:solidFill>
                  <a:schemeClr val="tx1">
                    <a:lumMod val="85000"/>
                    <a:lumOff val="15000"/>
                  </a:schemeClr>
                </a:solidFill>
                <a:effectLst/>
                <a:latin typeface="Söhne"/>
              </a:rPr>
              <a:t> The opening price is the price at which a stock starts trading at the beginning of a trading session, typically in the morning when the stock market opens. It is an essential feature because it reflects the initial sentiment and demand for the stock on a given day. The open price can be influenced by overnight news, global events, or pre-market trading activity.</a:t>
            </a:r>
            <a:br>
              <a:rPr lang="en-US" sz="2000" b="0" i="0" dirty="0">
                <a:solidFill>
                  <a:schemeClr val="tx1">
                    <a:lumMod val="85000"/>
                    <a:lumOff val="15000"/>
                  </a:schemeClr>
                </a:solidFill>
                <a:effectLst/>
                <a:latin typeface="Söhne"/>
              </a:rPr>
            </a:br>
            <a:r>
              <a:rPr lang="en-US" sz="2000" b="1" i="0" dirty="0">
                <a:solidFill>
                  <a:schemeClr val="tx1">
                    <a:lumMod val="85000"/>
                    <a:lumOff val="15000"/>
                  </a:schemeClr>
                </a:solidFill>
                <a:effectLst/>
                <a:latin typeface="Söhne"/>
              </a:rPr>
              <a:t>Close Price:</a:t>
            </a:r>
            <a:r>
              <a:rPr lang="en-US" sz="2000" b="0" i="0" dirty="0">
                <a:solidFill>
                  <a:schemeClr val="tx1">
                    <a:lumMod val="85000"/>
                    <a:lumOff val="15000"/>
                  </a:schemeClr>
                </a:solidFill>
                <a:effectLst/>
                <a:latin typeface="Söhne"/>
              </a:rPr>
              <a:t> The closing price is the last traded price of a stock at the end of a trading session, typically in the afternoon when the stock market closes. It is a crucial feature because it represents the final consensus on the stock's value for that day. The close price is often used as the target variable for prediction models.</a:t>
            </a:r>
            <a:br>
              <a:rPr lang="en-US" sz="2000" b="0" i="0" dirty="0">
                <a:solidFill>
                  <a:schemeClr val="tx1">
                    <a:lumMod val="85000"/>
                    <a:lumOff val="15000"/>
                  </a:schemeClr>
                </a:solidFill>
                <a:effectLst/>
                <a:latin typeface="Söhne"/>
              </a:rPr>
            </a:br>
            <a:r>
              <a:rPr lang="en-US" sz="2000" b="1" i="0" dirty="0">
                <a:solidFill>
                  <a:schemeClr val="tx1">
                    <a:lumMod val="85000"/>
                    <a:lumOff val="15000"/>
                  </a:schemeClr>
                </a:solidFill>
                <a:effectLst/>
                <a:latin typeface="Söhne"/>
              </a:rPr>
              <a:t>High Price:</a:t>
            </a:r>
            <a:r>
              <a:rPr lang="en-US" sz="2000" b="0" i="0" dirty="0">
                <a:solidFill>
                  <a:schemeClr val="tx1">
                    <a:lumMod val="85000"/>
                    <a:lumOff val="15000"/>
                  </a:schemeClr>
                </a:solidFill>
                <a:effectLst/>
                <a:latin typeface="Söhne"/>
              </a:rPr>
              <a:t> The high price represents the highest trading price reached by a stock during a particular trading session. It provides insights into the intraday volatility and the stock's potential for price spikes.</a:t>
            </a:r>
            <a:br>
              <a:rPr lang="en-US" sz="2000" b="0" i="0" dirty="0">
                <a:solidFill>
                  <a:schemeClr val="tx1">
                    <a:lumMod val="85000"/>
                    <a:lumOff val="15000"/>
                  </a:schemeClr>
                </a:solidFill>
                <a:effectLst/>
                <a:latin typeface="Söhne"/>
              </a:rPr>
            </a:br>
            <a:br>
              <a:rPr lang="en-US" sz="1100" b="0" i="0" dirty="0">
                <a:solidFill>
                  <a:srgbClr val="D1D5DB"/>
                </a:solidFill>
                <a:effectLst/>
                <a:latin typeface="Söhne"/>
              </a:rPr>
            </a:br>
            <a:endParaRPr lang="en-IN" sz="2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410056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D06C32-8B55-6069-A8E8-376CC7987457}"/>
              </a:ext>
            </a:extLst>
          </p:cNvPr>
          <p:cNvSpPr txBox="1"/>
          <p:nvPr/>
        </p:nvSpPr>
        <p:spPr>
          <a:xfrm>
            <a:off x="163629" y="452387"/>
            <a:ext cx="9144000" cy="3477875"/>
          </a:xfrm>
          <a:prstGeom prst="rect">
            <a:avLst/>
          </a:prstGeom>
          <a:noFill/>
        </p:spPr>
        <p:txBody>
          <a:bodyPr wrap="square" rtlCol="0">
            <a:spAutoFit/>
          </a:bodyPr>
          <a:lstStyle/>
          <a:p>
            <a:r>
              <a:rPr lang="en-US" sz="2000" b="1" i="0" dirty="0">
                <a:solidFill>
                  <a:schemeClr val="tx1">
                    <a:lumMod val="85000"/>
                    <a:lumOff val="15000"/>
                  </a:schemeClr>
                </a:solidFill>
                <a:effectLst/>
                <a:latin typeface="Söhne"/>
              </a:rPr>
              <a:t>Low Price:</a:t>
            </a:r>
            <a:r>
              <a:rPr lang="en-US" sz="2000" b="0" i="0" dirty="0">
                <a:solidFill>
                  <a:schemeClr val="tx1">
                    <a:lumMod val="85000"/>
                    <a:lumOff val="15000"/>
                  </a:schemeClr>
                </a:solidFill>
                <a:effectLst/>
                <a:latin typeface="Söhne"/>
              </a:rPr>
              <a:t> The low price is the lowest trading price reached by a stock during a trading session. It indicates the lowest level of demand or interest in the stock during the day and can help identify support levels.</a:t>
            </a:r>
          </a:p>
          <a:p>
            <a:r>
              <a:rPr lang="en-US" sz="2000" dirty="0">
                <a:solidFill>
                  <a:schemeClr val="tx1">
                    <a:lumMod val="85000"/>
                    <a:lumOff val="15000"/>
                  </a:schemeClr>
                </a:solidFill>
                <a:latin typeface="Söhne"/>
              </a:rPr>
              <a:t> </a:t>
            </a:r>
          </a:p>
          <a:p>
            <a:r>
              <a:rPr lang="en-US" sz="2000" dirty="0">
                <a:solidFill>
                  <a:schemeClr val="tx1">
                    <a:lumMod val="85000"/>
                    <a:lumOff val="15000"/>
                  </a:schemeClr>
                </a:solidFill>
                <a:latin typeface="Söhne"/>
              </a:rPr>
              <a:t>                                                          </a:t>
            </a:r>
            <a:r>
              <a:rPr lang="en-US" sz="2000" b="1" dirty="0">
                <a:solidFill>
                  <a:schemeClr val="tx1">
                    <a:lumMod val="85000"/>
                    <a:lumOff val="15000"/>
                  </a:schemeClr>
                </a:solidFill>
                <a:latin typeface="Söhne"/>
              </a:rPr>
              <a:t>Target Variable:</a:t>
            </a:r>
          </a:p>
          <a:p>
            <a:br>
              <a:rPr lang="en-US" sz="2000" b="0" i="0" dirty="0">
                <a:solidFill>
                  <a:schemeClr val="tx1">
                    <a:lumMod val="85000"/>
                    <a:lumOff val="15000"/>
                  </a:schemeClr>
                </a:solidFill>
                <a:effectLst/>
                <a:latin typeface="Söhne"/>
              </a:rPr>
            </a:br>
            <a:r>
              <a:rPr lang="en-US" sz="2000" b="1" i="0" dirty="0">
                <a:solidFill>
                  <a:schemeClr val="tx1">
                    <a:lumMod val="85000"/>
                    <a:lumOff val="15000"/>
                  </a:schemeClr>
                </a:solidFill>
                <a:effectLst/>
                <a:latin typeface="Söhne"/>
              </a:rPr>
              <a:t>Volume:</a:t>
            </a:r>
            <a:r>
              <a:rPr lang="en-US" sz="2000" b="0" i="0" dirty="0">
                <a:solidFill>
                  <a:schemeClr val="tx1">
                    <a:lumMod val="85000"/>
                    <a:lumOff val="15000"/>
                  </a:schemeClr>
                </a:solidFill>
                <a:effectLst/>
                <a:latin typeface="Söhne"/>
              </a:rPr>
              <a:t> Trading volume refers to the total number of shares of a stock traded during a particular trading session. It is an essential feature because it reflects the level of market activity and liquidity for the stock. High trading volume can signify increased interest or volatility, while low volume may indicate reduced interest or a lack of liquidity.</a:t>
            </a:r>
            <a:endParaRPr lang="en-IN" sz="2000" dirty="0"/>
          </a:p>
        </p:txBody>
      </p:sp>
    </p:spTree>
    <p:extLst>
      <p:ext uri="{BB962C8B-B14F-4D97-AF65-F5344CB8AC3E}">
        <p14:creationId xmlns:p14="http://schemas.microsoft.com/office/powerpoint/2010/main" val="242541440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04A2ECF-A674-BBEF-E4C0-54AB283F2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54" y="1795731"/>
            <a:ext cx="5276850" cy="4333875"/>
          </a:xfrm>
          <a:prstGeom prst="rect">
            <a:avLst/>
          </a:prstGeom>
          <a:noFill/>
          <a:scene3d>
            <a:camera prst="perspectiveFront"/>
            <a:lightRig rig="threePt" dir="t"/>
          </a:scene3d>
          <a:sp3d>
            <a:bevelT w="139700" prst="cross"/>
            <a:bevelB prst="angle"/>
          </a:sp3d>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B8817ED-BC04-C8BF-1460-6562B6D73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236" y="1795730"/>
            <a:ext cx="5276850" cy="4333875"/>
          </a:xfrm>
          <a:prstGeom prst="rect">
            <a:avLst/>
          </a:prstGeom>
          <a:noFill/>
          <a:scene3d>
            <a:camera prst="perspectiveFront"/>
            <a:lightRig rig="threePt" dir="t"/>
          </a:scene3d>
          <a:sp3d extrusionH="76200" prstMaterial="metal">
            <a:bevelT prst="slope"/>
            <a:extrusionClr>
              <a:schemeClr val="bg1"/>
            </a:extrusion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0AC94A-ADCA-B8E8-A19E-934639779BDB}"/>
              </a:ext>
            </a:extLst>
          </p:cNvPr>
          <p:cNvSpPr txBox="1"/>
          <p:nvPr/>
        </p:nvSpPr>
        <p:spPr>
          <a:xfrm>
            <a:off x="4135120" y="555674"/>
            <a:ext cx="6329680" cy="523220"/>
          </a:xfrm>
          <a:prstGeom prst="rect">
            <a:avLst/>
          </a:prstGeom>
          <a:noFill/>
        </p:spPr>
        <p:txBody>
          <a:bodyPr wrap="square" rtlCol="0">
            <a:spAutoFit/>
          </a:bodyPr>
          <a:lstStyle/>
          <a:p>
            <a:r>
              <a:rPr lang="en-US" sz="2800" dirty="0"/>
              <a:t>Target  VS   Features Graph</a:t>
            </a:r>
            <a:endParaRPr lang="en-IN" sz="2800" dirty="0"/>
          </a:p>
        </p:txBody>
      </p:sp>
    </p:spTree>
    <p:extLst>
      <p:ext uri="{BB962C8B-B14F-4D97-AF65-F5344CB8AC3E}">
        <p14:creationId xmlns:p14="http://schemas.microsoft.com/office/powerpoint/2010/main" val="268701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wipe(down)">
                                      <p:cBhvr>
                                        <p:cTn id="1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0E461B4-60CD-0D46-6A12-4D3560C28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262062"/>
            <a:ext cx="531495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029E89A-73D1-867D-FE4B-D046B0D2D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5" y="1262062"/>
            <a:ext cx="52768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89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1.xml.rels><?xml version="1.0" encoding="UTF-8" standalone="yes"?>
<Relationships xmlns="http://schemas.openxmlformats.org/package/2006/relationships"><Relationship Id="rId1" Type="http://schemas.openxmlformats.org/officeDocument/2006/relationships/image" Target="../media/image11.jpeg"/></Relationships>
</file>

<file path=ppt/theme/_rels/theme12.xml.rels><?xml version="1.0" encoding="UTF-8" standalone="yes"?>
<Relationships xmlns="http://schemas.openxmlformats.org/package/2006/relationships"><Relationship Id="rId1" Type="http://schemas.openxmlformats.org/officeDocument/2006/relationships/image" Target="../media/image7.jpeg"/></Relationships>
</file>

<file path=ppt/theme/_rels/them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10.xml><?xml version="1.0" encoding="utf-8"?>
<a:theme xmlns:a="http://schemas.openxmlformats.org/drawingml/2006/main" name="1_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1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2.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1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6.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7.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8.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9.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810</TotalTime>
  <Words>2028</Words>
  <Application>Microsoft Office PowerPoint</Application>
  <PresentationFormat>Widescreen</PresentationFormat>
  <Paragraphs>93</Paragraphs>
  <Slides>19</Slides>
  <Notes>1</Notes>
  <HiddenSlides>0</HiddenSlides>
  <MMClips>0</MMClips>
  <ScaleCrop>false</ScaleCrop>
  <HeadingPairs>
    <vt:vector size="6" baseType="variant">
      <vt:variant>
        <vt:lpstr>Fonts Used</vt:lpstr>
      </vt:variant>
      <vt:variant>
        <vt:i4>22</vt:i4>
      </vt:variant>
      <vt:variant>
        <vt:lpstr>Theme</vt:lpstr>
      </vt:variant>
      <vt:variant>
        <vt:i4>12</vt:i4>
      </vt:variant>
      <vt:variant>
        <vt:lpstr>Slide Titles</vt:lpstr>
      </vt:variant>
      <vt:variant>
        <vt:i4>19</vt:i4>
      </vt:variant>
    </vt:vector>
  </HeadingPairs>
  <TitlesOfParts>
    <vt:vector size="53" baseType="lpstr">
      <vt:lpstr>Algerian</vt:lpstr>
      <vt:lpstr>Arial</vt:lpstr>
      <vt:lpstr>Arial Black</vt:lpstr>
      <vt:lpstr>Arial Rounded MT Bold</vt:lpstr>
      <vt:lpstr>Bahnschrift SemiBold</vt:lpstr>
      <vt:lpstr>Bahnschrift SemiLight SemiConde</vt:lpstr>
      <vt:lpstr>Barlow Light</vt:lpstr>
      <vt:lpstr>Baskerville Old Face</vt:lpstr>
      <vt:lpstr>Bookman Old Style</vt:lpstr>
      <vt:lpstr>Calibri</vt:lpstr>
      <vt:lpstr>Centaur</vt:lpstr>
      <vt:lpstr>Century Gothic</vt:lpstr>
      <vt:lpstr>Corbel</vt:lpstr>
      <vt:lpstr>Courier New</vt:lpstr>
      <vt:lpstr>Franklin Gothic Book</vt:lpstr>
      <vt:lpstr>Franklin Gothic Heavy</vt:lpstr>
      <vt:lpstr>Garamond</vt:lpstr>
      <vt:lpstr>Söhne</vt:lpstr>
      <vt:lpstr>Times New Roman</vt:lpstr>
      <vt:lpstr>Trebuchet MS</vt:lpstr>
      <vt:lpstr>Tw Cen MT</vt:lpstr>
      <vt:lpstr>Wingdings 3</vt:lpstr>
      <vt:lpstr>Custom</vt:lpstr>
      <vt:lpstr>Facet</vt:lpstr>
      <vt:lpstr>1_Facet</vt:lpstr>
      <vt:lpstr>Slice</vt:lpstr>
      <vt:lpstr>1_Wisp</vt:lpstr>
      <vt:lpstr>Wisp</vt:lpstr>
      <vt:lpstr>Organic</vt:lpstr>
      <vt:lpstr>Parallax</vt:lpstr>
      <vt:lpstr>Droplet</vt:lpstr>
      <vt:lpstr>1_Droplet</vt:lpstr>
      <vt:lpstr>Circuit</vt:lpstr>
      <vt:lpstr>1_Parallax</vt:lpstr>
      <vt:lpstr>Netflix Stock price prediction</vt:lpstr>
      <vt:lpstr>Stock price prediction</vt:lpstr>
      <vt:lpstr>PowerPoint Presentation</vt:lpstr>
      <vt:lpstr>PowerPoint Presentation</vt:lpstr>
      <vt:lpstr>PowerPoint Presentation</vt:lpstr>
      <vt:lpstr>Predicting stock prices is a complex task and involves various factors, including economic conditions, company performance, market sentiment, and external events. Machine learning models are often used to make predictions based on historical data. When predicting stock prices, several features, or variables, are commonly used to provide input to these models. Here, I'll explain some of the key features used In stock price prediction:                                                    Feature details: Open Price: The opening price is the price at which a stock starts trading at the beginning of a trading session, typically in the morning when the stock market opens. It is an essential feature because it reflects the initial sentiment and demand for the stock on a given day. The open price can be influenced by overnight news, global events, or pre-market trading activity. Close Price: The closing price is the last traded price of a stock at the end of a trading session, typically in the afternoon when the stock market closes. It is a crucial feature because it represents the final consensus on the stock's value for that day. The close price is often used as the target variable for prediction models. High Price: The high price represents the highest trading price reached by a stock during a particular trading session. It provides insights into the intraday volatility and the stock's potential for price spikes.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Stock price prediction</dc:title>
  <dc:creator>Sravan Lingam</dc:creator>
  <cp:lastModifiedBy>Sravan Lingam</cp:lastModifiedBy>
  <cp:revision>7</cp:revision>
  <dcterms:created xsi:type="dcterms:W3CDTF">2023-09-24T10:32:35Z</dcterms:created>
  <dcterms:modified xsi:type="dcterms:W3CDTF">2023-11-05T17:25:09Z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